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8" r:id="rId3"/>
    <p:sldId id="259" r:id="rId4"/>
    <p:sldId id="260" r:id="rId5"/>
    <p:sldId id="262" r:id="rId6"/>
    <p:sldId id="266" r:id="rId7"/>
    <p:sldId id="263" r:id="rId8"/>
    <p:sldId id="269" r:id="rId9"/>
    <p:sldId id="264" r:id="rId10"/>
    <p:sldId id="265" r:id="rId11"/>
    <p:sldId id="267" r:id="rId12"/>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102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816291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3983567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693548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150565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3769145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2111010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3739994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3439119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2516416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1501621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2DB1D1-4AD5-4C0A-93C2-2FCE891C1539}"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409723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2DB1D1-4AD5-4C0A-93C2-2FCE891C1539}" type="datetimeFigureOut">
              <a:rPr kumimoji="1" lang="ja-JP" altLang="en-US" smtClean="0"/>
              <a:t>2026/5/28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E3F9E4-B490-40DF-8CC5-6DAE00016321}" type="slidenum">
              <a:rPr kumimoji="1" lang="ja-JP" altLang="en-US" smtClean="0"/>
              <a:t>‹#›</a:t>
            </a:fld>
            <a:endParaRPr kumimoji="1" lang="ja-JP" altLang="en-US"/>
          </a:p>
        </p:txBody>
      </p:sp>
    </p:spTree>
    <p:extLst>
      <p:ext uri="{BB962C8B-B14F-4D97-AF65-F5344CB8AC3E}">
        <p14:creationId xmlns:p14="http://schemas.microsoft.com/office/powerpoint/2010/main" val="29008610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2"/>
            <a:ext cx="7492806" cy="106420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この夏休みは、引き続きフォニックスの学習と実用英会話表現の練習をたくさん行っていきます。集中してレッスンを行うことにより、今まで以上にしっかりと定着していきます。</a:t>
            </a:r>
            <a:endPar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来年の</a:t>
            </a:r>
            <a:r>
              <a:rPr 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月には英検</a:t>
            </a:r>
            <a:r>
              <a:rPr 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級にチャレンジできるよう、今から少しずつ準備していきましょう！</a:t>
            </a:r>
            <a:endPar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100" b="1" kern="100" dirty="0">
                <a:solidFill>
                  <a:srgbClr val="FF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000" kern="100" dirty="0">
                <a:effectLst/>
                <a:latin typeface="HG丸ｺﾞｼｯｸM-PRO" panose="020F0600000000000000" pitchFamily="50" charset="-128"/>
                <a:ea typeface="HG丸ｺﾞｼｯｸM-PRO" panose="020F0600000000000000" pitchFamily="50" charset="-128"/>
                <a:cs typeface="Arial Unicode MS" panose="020B0604020202020204" pitchFamily="50" charset="-128"/>
              </a:rPr>
              <a:t> </a:t>
            </a:r>
            <a:endPar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4" name="正方形/長方形 13"/>
          <p:cNvSpPr/>
          <p:nvPr/>
        </p:nvSpPr>
        <p:spPr>
          <a:xfrm>
            <a:off x="825594" y="2490374"/>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5" name="正方形/長方形 14"/>
          <p:cNvSpPr/>
          <p:nvPr/>
        </p:nvSpPr>
        <p:spPr>
          <a:xfrm>
            <a:off x="865555" y="4575678"/>
            <a:ext cx="7412884" cy="502702"/>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825594" y="1011311"/>
            <a:ext cx="7492806" cy="1428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825594" y="230813"/>
            <a:ext cx="7492806" cy="923330"/>
          </a:xfrm>
          <a:prstGeom prst="rect">
            <a:avLst/>
          </a:prstGeom>
          <a:noFill/>
        </p:spPr>
        <p:txBody>
          <a:bodyPr wrap="square" rtlCol="0">
            <a:spAutoFit/>
          </a:bodyPr>
          <a:lstStyle/>
          <a:p>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小学生低学年</a:t>
            </a:r>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5</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2" y="2748885"/>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正方形/長方形 22"/>
          <p:cNvSpPr/>
          <p:nvPr/>
        </p:nvSpPr>
        <p:spPr>
          <a:xfrm>
            <a:off x="1017412" y="4827029"/>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435167"/>
            <a:ext cx="4426784"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6" name="正方形/長方形 15"/>
          <p:cNvSpPr/>
          <p:nvPr/>
        </p:nvSpPr>
        <p:spPr>
          <a:xfrm>
            <a:off x="1017412" y="4307164"/>
            <a:ext cx="7300988" cy="272190"/>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\9,075</a:t>
            </a:r>
          </a:p>
        </p:txBody>
      </p:sp>
      <p:graphicFrame>
        <p:nvGraphicFramePr>
          <p:cNvPr id="6" name="表 5">
            <a:extLst>
              <a:ext uri="{FF2B5EF4-FFF2-40B4-BE49-F238E27FC236}">
                <a16:creationId xmlns:a16="http://schemas.microsoft.com/office/drawing/2014/main" id="{C3FFB154-1C57-DEF7-9196-7E6B20FAFE20}"/>
              </a:ext>
            </a:extLst>
          </p:cNvPr>
          <p:cNvGraphicFramePr>
            <a:graphicFrameLocks noGrp="1"/>
          </p:cNvGraphicFramePr>
          <p:nvPr>
            <p:extLst>
              <p:ext uri="{D42A27DB-BD31-4B8C-83A1-F6EECF244321}">
                <p14:modId xmlns:p14="http://schemas.microsoft.com/office/powerpoint/2010/main" val="3072432990"/>
              </p:ext>
            </p:extLst>
          </p:nvPr>
        </p:nvGraphicFramePr>
        <p:xfrm>
          <a:off x="1017412" y="3068543"/>
          <a:ext cx="6442710" cy="1213485"/>
        </p:xfrm>
        <a:graphic>
          <a:graphicData uri="http://schemas.openxmlformats.org/drawingml/2006/table">
            <a:tbl>
              <a:tblPr firstRow="1" firstCol="1" bandRow="1">
                <a:tableStyleId>{5C22544A-7EE6-4342-B048-85BDC9FD1C3A}</a:tableStyleId>
              </a:tblPr>
              <a:tblGrid>
                <a:gridCol w="492760">
                  <a:extLst>
                    <a:ext uri="{9D8B030D-6E8A-4147-A177-3AD203B41FA5}">
                      <a16:colId xmlns:a16="http://schemas.microsoft.com/office/drawing/2014/main" val="3704213726"/>
                    </a:ext>
                  </a:extLst>
                </a:gridCol>
                <a:gridCol w="781050">
                  <a:extLst>
                    <a:ext uri="{9D8B030D-6E8A-4147-A177-3AD203B41FA5}">
                      <a16:colId xmlns:a16="http://schemas.microsoft.com/office/drawing/2014/main" val="3932852919"/>
                    </a:ext>
                  </a:extLst>
                </a:gridCol>
                <a:gridCol w="878205">
                  <a:extLst>
                    <a:ext uri="{9D8B030D-6E8A-4147-A177-3AD203B41FA5}">
                      <a16:colId xmlns:a16="http://schemas.microsoft.com/office/drawing/2014/main" val="850922223"/>
                    </a:ext>
                  </a:extLst>
                </a:gridCol>
                <a:gridCol w="878205">
                  <a:extLst>
                    <a:ext uri="{9D8B030D-6E8A-4147-A177-3AD203B41FA5}">
                      <a16:colId xmlns:a16="http://schemas.microsoft.com/office/drawing/2014/main" val="1736361570"/>
                    </a:ext>
                  </a:extLst>
                </a:gridCol>
                <a:gridCol w="878205">
                  <a:extLst>
                    <a:ext uri="{9D8B030D-6E8A-4147-A177-3AD203B41FA5}">
                      <a16:colId xmlns:a16="http://schemas.microsoft.com/office/drawing/2014/main" val="2717339097"/>
                    </a:ext>
                  </a:extLst>
                </a:gridCol>
                <a:gridCol w="878205">
                  <a:extLst>
                    <a:ext uri="{9D8B030D-6E8A-4147-A177-3AD203B41FA5}">
                      <a16:colId xmlns:a16="http://schemas.microsoft.com/office/drawing/2014/main" val="3680685968"/>
                    </a:ext>
                  </a:extLst>
                </a:gridCol>
                <a:gridCol w="1656080">
                  <a:extLst>
                    <a:ext uri="{9D8B030D-6E8A-4147-A177-3AD203B41FA5}">
                      <a16:colId xmlns:a16="http://schemas.microsoft.com/office/drawing/2014/main" val="2394560711"/>
                    </a:ext>
                  </a:extLst>
                </a:gridCol>
              </a:tblGrid>
              <a:tr h="110490">
                <a:tc>
                  <a:txBody>
                    <a:bodyPr/>
                    <a:lstStyle/>
                    <a:p>
                      <a:pPr algn="ctr">
                        <a:buNone/>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ja-JP" sz="900" kern="100" dirty="0">
                          <a:effectLst/>
                        </a:rPr>
                        <a:t>クラス名</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dirty="0">
                          <a:effectLst/>
                        </a:rPr>
                        <a:t>DAY 1</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dirty="0">
                          <a:effectLst/>
                        </a:rPr>
                        <a:t>DAY 2</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dirty="0">
                          <a:effectLst/>
                        </a:rPr>
                        <a:t>DAY 3</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dirty="0">
                          <a:effectLst/>
                        </a:rPr>
                        <a:t>DAY 4</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ja-JP" sz="1100" kern="100" dirty="0">
                          <a:effectLst/>
                        </a:rPr>
                        <a:t>時間</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50714635"/>
                  </a:ext>
                </a:extLst>
              </a:tr>
              <a:tr h="262890">
                <a:tc>
                  <a:txBody>
                    <a:bodyPr/>
                    <a:lstStyle/>
                    <a:p>
                      <a:pPr>
                        <a:buNone/>
                      </a:pPr>
                      <a:endParaRPr lang="ja-JP" sz="1000">
                        <a:effectLst/>
                        <a:latin typeface="Century" panose="02040604050505020304" pitchFamily="18" charset="0"/>
                      </a:endParaRPr>
                    </a:p>
                  </a:txBody>
                  <a:tcPr marL="68580" marR="68580" marT="0" marB="0" anchor="ctr"/>
                </a:tc>
                <a:tc>
                  <a:txBody>
                    <a:bodyPr/>
                    <a:lstStyle/>
                    <a:p>
                      <a:pPr algn="ctr">
                        <a:buNone/>
                      </a:pPr>
                      <a:r>
                        <a:rPr lang="en-US" sz="1200" kern="100" dirty="0">
                          <a:effectLst/>
                        </a:rPr>
                        <a:t>EL5</a:t>
                      </a:r>
                      <a:r>
                        <a:rPr lang="ja-JP" sz="1200" kern="100" dirty="0">
                          <a:effectLst/>
                        </a:rPr>
                        <a:t>①</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800" kern="100" dirty="0">
                          <a:effectLst/>
                        </a:rPr>
                        <a:t>7</a:t>
                      </a:r>
                      <a:r>
                        <a:rPr lang="ja-JP" sz="800" kern="100" dirty="0">
                          <a:effectLst/>
                        </a:rPr>
                        <a:t>月</a:t>
                      </a:r>
                      <a:r>
                        <a:rPr lang="en-US" sz="800" kern="100" dirty="0">
                          <a:effectLst/>
                        </a:rPr>
                        <a:t>29</a:t>
                      </a:r>
                      <a:r>
                        <a:rPr lang="ja-JP" sz="800" kern="100" dirty="0">
                          <a:effectLst/>
                        </a:rPr>
                        <a:t>日</a:t>
                      </a:r>
                      <a:r>
                        <a:rPr lang="en-US" sz="800" kern="100" dirty="0">
                          <a:effectLst/>
                        </a:rPr>
                        <a:t>(</a:t>
                      </a:r>
                      <a:r>
                        <a:rPr lang="ja-JP" sz="800" kern="100" dirty="0">
                          <a:effectLst/>
                        </a:rPr>
                        <a:t>水</a:t>
                      </a:r>
                      <a:r>
                        <a:rPr lang="en-US" sz="800" kern="100" dirty="0">
                          <a:effectLst/>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800" kern="100" dirty="0">
                          <a:effectLst/>
                        </a:rPr>
                        <a:t>7</a:t>
                      </a:r>
                      <a:r>
                        <a:rPr lang="ja-JP" sz="800" kern="100" dirty="0">
                          <a:effectLst/>
                        </a:rPr>
                        <a:t>月</a:t>
                      </a:r>
                      <a:r>
                        <a:rPr lang="en-US" sz="800" kern="100" dirty="0">
                          <a:effectLst/>
                        </a:rPr>
                        <a:t>30</a:t>
                      </a:r>
                      <a:r>
                        <a:rPr lang="ja-JP" sz="800" kern="100" dirty="0">
                          <a:effectLst/>
                        </a:rPr>
                        <a:t>日</a:t>
                      </a:r>
                      <a:r>
                        <a:rPr lang="en-US" sz="800" kern="100" dirty="0">
                          <a:effectLst/>
                        </a:rPr>
                        <a:t>(</a:t>
                      </a:r>
                      <a:r>
                        <a:rPr lang="ja-JP" sz="800" kern="100" dirty="0">
                          <a:effectLst/>
                        </a:rPr>
                        <a:t>木</a:t>
                      </a:r>
                      <a:r>
                        <a:rPr lang="en-US" sz="800" kern="100" dirty="0">
                          <a:effectLst/>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800" kern="100" dirty="0">
                          <a:effectLst/>
                        </a:rPr>
                        <a:t>7</a:t>
                      </a:r>
                      <a:r>
                        <a:rPr lang="ja-JP" sz="800" kern="100" dirty="0">
                          <a:effectLst/>
                        </a:rPr>
                        <a:t>月</a:t>
                      </a:r>
                      <a:r>
                        <a:rPr lang="en-US" sz="800" kern="100" dirty="0">
                          <a:effectLst/>
                        </a:rPr>
                        <a:t>31</a:t>
                      </a:r>
                      <a:r>
                        <a:rPr lang="ja-JP" sz="800" kern="100" dirty="0">
                          <a:effectLst/>
                        </a:rPr>
                        <a:t>日</a:t>
                      </a:r>
                      <a:r>
                        <a:rPr lang="en-US" sz="800" kern="100" dirty="0">
                          <a:effectLst/>
                        </a:rPr>
                        <a:t>(</a:t>
                      </a:r>
                      <a:r>
                        <a:rPr lang="ja-JP" sz="800" kern="100" dirty="0">
                          <a:effectLst/>
                        </a:rPr>
                        <a:t>金</a:t>
                      </a:r>
                      <a:r>
                        <a:rPr lang="en-US" sz="800" kern="100" dirty="0">
                          <a:effectLst/>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800" kern="100">
                          <a:effectLst/>
                        </a:rPr>
                        <a:t>8</a:t>
                      </a:r>
                      <a:r>
                        <a:rPr lang="ja-JP" sz="800" kern="100">
                          <a:effectLst/>
                        </a:rPr>
                        <a:t>月</a:t>
                      </a:r>
                      <a:r>
                        <a:rPr lang="en-US" sz="800" kern="100">
                          <a:effectLst/>
                        </a:rPr>
                        <a:t>1</a:t>
                      </a:r>
                      <a:r>
                        <a:rPr lang="ja-JP" sz="800" kern="100">
                          <a:effectLst/>
                        </a:rPr>
                        <a:t>日</a:t>
                      </a:r>
                      <a:r>
                        <a:rPr lang="en-US" sz="800" kern="100">
                          <a:effectLst/>
                        </a:rPr>
                        <a:t>(</a:t>
                      </a:r>
                      <a:r>
                        <a:rPr lang="ja-JP" sz="800" kern="100">
                          <a:effectLst/>
                        </a:rPr>
                        <a:t>土</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13:00-14:50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73317783"/>
                  </a:ext>
                </a:extLst>
              </a:tr>
              <a:tr h="260985">
                <a:tc>
                  <a:txBody>
                    <a:bodyPr/>
                    <a:lstStyle/>
                    <a:p>
                      <a:pPr>
                        <a:buNone/>
                      </a:pPr>
                      <a:endParaRPr lang="ja-JP" sz="1000">
                        <a:effectLst/>
                        <a:latin typeface="Century" panose="02040604050505020304" pitchFamily="18" charset="0"/>
                      </a:endParaRPr>
                    </a:p>
                  </a:txBody>
                  <a:tcPr marL="68580" marR="68580" marT="0" marB="0" anchor="ctr"/>
                </a:tc>
                <a:tc>
                  <a:txBody>
                    <a:bodyPr/>
                    <a:lstStyle/>
                    <a:p>
                      <a:pPr algn="ctr">
                        <a:buNone/>
                      </a:pPr>
                      <a:r>
                        <a:rPr lang="en-US" sz="1200" kern="100">
                          <a:effectLst/>
                        </a:rPr>
                        <a:t>EL5</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800" kern="100">
                          <a:effectLst/>
                        </a:rPr>
                        <a:t>7</a:t>
                      </a:r>
                      <a:r>
                        <a:rPr lang="ja-JP" sz="800" kern="100">
                          <a:effectLst/>
                        </a:rPr>
                        <a:t>月</a:t>
                      </a:r>
                      <a:r>
                        <a:rPr lang="en-US" sz="800" kern="100">
                          <a:effectLst/>
                        </a:rPr>
                        <a:t>22</a:t>
                      </a:r>
                      <a:r>
                        <a:rPr lang="ja-JP" sz="800" kern="100">
                          <a:effectLst/>
                        </a:rPr>
                        <a:t>日</a:t>
                      </a:r>
                      <a:r>
                        <a:rPr lang="en-US" sz="800" kern="100">
                          <a:effectLst/>
                        </a:rPr>
                        <a:t>(</a:t>
                      </a:r>
                      <a:r>
                        <a:rPr lang="ja-JP" sz="800" kern="100">
                          <a:effectLst/>
                        </a:rPr>
                        <a:t>水</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800" kern="100">
                          <a:effectLst/>
                        </a:rPr>
                        <a:t>7</a:t>
                      </a:r>
                      <a:r>
                        <a:rPr lang="ja-JP" sz="800" kern="100">
                          <a:effectLst/>
                        </a:rPr>
                        <a:t>月</a:t>
                      </a:r>
                      <a:r>
                        <a:rPr lang="en-US" sz="800" kern="100">
                          <a:effectLst/>
                        </a:rPr>
                        <a:t>24</a:t>
                      </a:r>
                      <a:r>
                        <a:rPr lang="ja-JP" sz="800" kern="100">
                          <a:effectLst/>
                        </a:rPr>
                        <a:t>日</a:t>
                      </a:r>
                      <a:r>
                        <a:rPr lang="en-US" sz="800" kern="100">
                          <a:effectLst/>
                        </a:rPr>
                        <a:t>(</a:t>
                      </a:r>
                      <a:r>
                        <a:rPr lang="ja-JP" sz="800" kern="100">
                          <a:effectLst/>
                        </a:rPr>
                        <a:t>金</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800" kern="100" dirty="0">
                          <a:effectLst/>
                        </a:rPr>
                        <a:t>7</a:t>
                      </a:r>
                      <a:r>
                        <a:rPr lang="ja-JP" sz="800" kern="100" dirty="0">
                          <a:effectLst/>
                        </a:rPr>
                        <a:t>月</a:t>
                      </a:r>
                      <a:r>
                        <a:rPr lang="en-US" sz="800" kern="100" dirty="0">
                          <a:effectLst/>
                        </a:rPr>
                        <a:t>25</a:t>
                      </a:r>
                      <a:r>
                        <a:rPr lang="ja-JP" sz="800" kern="100" dirty="0">
                          <a:effectLst/>
                        </a:rPr>
                        <a:t>日</a:t>
                      </a:r>
                      <a:r>
                        <a:rPr lang="en-US" sz="800" kern="100" dirty="0">
                          <a:effectLst/>
                        </a:rPr>
                        <a:t>(</a:t>
                      </a:r>
                      <a:r>
                        <a:rPr lang="ja-JP" sz="800" kern="100" dirty="0">
                          <a:effectLst/>
                        </a:rPr>
                        <a:t>土</a:t>
                      </a:r>
                      <a:r>
                        <a:rPr lang="en-US" sz="800" kern="100" dirty="0">
                          <a:effectLst/>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800" kern="100" dirty="0">
                          <a:effectLst/>
                        </a:rPr>
                        <a:t>7</a:t>
                      </a:r>
                      <a:r>
                        <a:rPr lang="ja-JP" sz="800" kern="100" dirty="0">
                          <a:effectLst/>
                        </a:rPr>
                        <a:t>月</a:t>
                      </a:r>
                      <a:r>
                        <a:rPr lang="en-US" sz="800" kern="100" dirty="0">
                          <a:effectLst/>
                        </a:rPr>
                        <a:t>26</a:t>
                      </a:r>
                      <a:r>
                        <a:rPr lang="ja-JP" sz="800" kern="100" dirty="0">
                          <a:effectLst/>
                        </a:rPr>
                        <a:t>日</a:t>
                      </a:r>
                      <a:r>
                        <a:rPr lang="en-US" sz="800" kern="100" dirty="0">
                          <a:effectLst/>
                        </a:rPr>
                        <a:t>(</a:t>
                      </a:r>
                      <a:r>
                        <a:rPr lang="ja-JP" sz="800" kern="100" dirty="0">
                          <a:effectLst/>
                        </a:rPr>
                        <a:t>日</a:t>
                      </a:r>
                      <a:r>
                        <a:rPr lang="en-US" sz="800" kern="100" dirty="0">
                          <a:effectLst/>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dirty="0">
                          <a:effectLst/>
                        </a:rPr>
                        <a:t>17:00-18:50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93187491"/>
                  </a:ext>
                </a:extLst>
              </a:tr>
              <a:tr h="260985">
                <a:tc>
                  <a:txBody>
                    <a:bodyPr/>
                    <a:lstStyle/>
                    <a:p>
                      <a:pPr algn="ctr">
                        <a:buNone/>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05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9414363"/>
                  </a:ext>
                </a:extLst>
              </a:tr>
              <a:tr h="260985">
                <a:tc>
                  <a:txBody>
                    <a:bodyPr/>
                    <a:lstStyle/>
                    <a:p>
                      <a:pPr algn="ctr">
                        <a:buNone/>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05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33026729"/>
                  </a:ext>
                </a:extLst>
              </a:tr>
            </a:tbl>
          </a:graphicData>
        </a:graphic>
      </p:graphicFrame>
      <p:graphicFrame>
        <p:nvGraphicFramePr>
          <p:cNvPr id="7" name="表 6">
            <a:extLst>
              <a:ext uri="{FF2B5EF4-FFF2-40B4-BE49-F238E27FC236}">
                <a16:creationId xmlns:a16="http://schemas.microsoft.com/office/drawing/2014/main" id="{2C6F9E71-7EDD-6C62-FC1B-0182CF64CC4C}"/>
              </a:ext>
            </a:extLst>
          </p:cNvPr>
          <p:cNvGraphicFramePr>
            <a:graphicFrameLocks noGrp="1"/>
          </p:cNvGraphicFramePr>
          <p:nvPr>
            <p:extLst>
              <p:ext uri="{D42A27DB-BD31-4B8C-83A1-F6EECF244321}">
                <p14:modId xmlns:p14="http://schemas.microsoft.com/office/powerpoint/2010/main" val="1588235685"/>
              </p:ext>
            </p:extLst>
          </p:nvPr>
        </p:nvGraphicFramePr>
        <p:xfrm>
          <a:off x="1017412" y="5107936"/>
          <a:ext cx="6500495" cy="1259205"/>
        </p:xfrm>
        <a:graphic>
          <a:graphicData uri="http://schemas.openxmlformats.org/drawingml/2006/table">
            <a:tbl>
              <a:tblPr firstRow="1" firstCol="1" bandRow="1">
                <a:tableStyleId>{5C22544A-7EE6-4342-B048-85BDC9FD1C3A}</a:tableStyleId>
              </a:tblPr>
              <a:tblGrid>
                <a:gridCol w="518795">
                  <a:extLst>
                    <a:ext uri="{9D8B030D-6E8A-4147-A177-3AD203B41FA5}">
                      <a16:colId xmlns:a16="http://schemas.microsoft.com/office/drawing/2014/main" val="3893428902"/>
                    </a:ext>
                  </a:extLst>
                </a:gridCol>
                <a:gridCol w="779780">
                  <a:extLst>
                    <a:ext uri="{9D8B030D-6E8A-4147-A177-3AD203B41FA5}">
                      <a16:colId xmlns:a16="http://schemas.microsoft.com/office/drawing/2014/main" val="376534797"/>
                    </a:ext>
                  </a:extLst>
                </a:gridCol>
                <a:gridCol w="878840">
                  <a:extLst>
                    <a:ext uri="{9D8B030D-6E8A-4147-A177-3AD203B41FA5}">
                      <a16:colId xmlns:a16="http://schemas.microsoft.com/office/drawing/2014/main" val="2688817274"/>
                    </a:ext>
                  </a:extLst>
                </a:gridCol>
                <a:gridCol w="891540">
                  <a:extLst>
                    <a:ext uri="{9D8B030D-6E8A-4147-A177-3AD203B41FA5}">
                      <a16:colId xmlns:a16="http://schemas.microsoft.com/office/drawing/2014/main" val="3155506367"/>
                    </a:ext>
                  </a:extLst>
                </a:gridCol>
                <a:gridCol w="890905">
                  <a:extLst>
                    <a:ext uri="{9D8B030D-6E8A-4147-A177-3AD203B41FA5}">
                      <a16:colId xmlns:a16="http://schemas.microsoft.com/office/drawing/2014/main" val="3062342798"/>
                    </a:ext>
                  </a:extLst>
                </a:gridCol>
                <a:gridCol w="886460">
                  <a:extLst>
                    <a:ext uri="{9D8B030D-6E8A-4147-A177-3AD203B41FA5}">
                      <a16:colId xmlns:a16="http://schemas.microsoft.com/office/drawing/2014/main" val="4129462544"/>
                    </a:ext>
                  </a:extLst>
                </a:gridCol>
                <a:gridCol w="1654175">
                  <a:extLst>
                    <a:ext uri="{9D8B030D-6E8A-4147-A177-3AD203B41FA5}">
                      <a16:colId xmlns:a16="http://schemas.microsoft.com/office/drawing/2014/main" val="3816251098"/>
                    </a:ext>
                  </a:extLst>
                </a:gridCol>
              </a:tblGrid>
              <a:tr h="119380">
                <a:tc>
                  <a:txBody>
                    <a:bodyPr/>
                    <a:lstStyle/>
                    <a:p>
                      <a:pPr algn="ctr">
                        <a:buNone/>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18335399"/>
                  </a:ext>
                </a:extLst>
              </a:tr>
              <a:tr h="249555">
                <a:tc>
                  <a:txBody>
                    <a:bodyPr/>
                    <a:lstStyle/>
                    <a:p>
                      <a:pPr>
                        <a:buNone/>
                      </a:pPr>
                      <a:endParaRPr lang="ja-JP" sz="1000">
                        <a:effectLst/>
                        <a:latin typeface="Century" panose="02040604050505020304" pitchFamily="18" charset="0"/>
                      </a:endParaRPr>
                    </a:p>
                  </a:txBody>
                  <a:tcPr marL="68580" marR="68580" marT="0" marB="0" anchor="ctr"/>
                </a:tc>
                <a:tc>
                  <a:txBody>
                    <a:bodyPr/>
                    <a:lstStyle/>
                    <a:p>
                      <a:pPr algn="ctr">
                        <a:buNone/>
                      </a:pPr>
                      <a:r>
                        <a:rPr lang="en-US" sz="1200" kern="100">
                          <a:effectLst/>
                        </a:rPr>
                        <a:t>EL5</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13:00-14:50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25092111"/>
                  </a:ext>
                </a:extLst>
              </a:tr>
              <a:tr h="280670">
                <a:tc>
                  <a:txBody>
                    <a:bodyPr/>
                    <a:lstStyle/>
                    <a:p>
                      <a:pPr>
                        <a:buNone/>
                      </a:pPr>
                      <a:endParaRPr lang="ja-JP" sz="1000">
                        <a:effectLst/>
                        <a:latin typeface="Century" panose="02040604050505020304" pitchFamily="18" charset="0"/>
                      </a:endParaRPr>
                    </a:p>
                  </a:txBody>
                  <a:tcPr marL="68580" marR="68580" marT="0" marB="0" anchor="ctr"/>
                </a:tc>
                <a:tc>
                  <a:txBody>
                    <a:bodyPr/>
                    <a:lstStyle/>
                    <a:p>
                      <a:pPr algn="ctr">
                        <a:buNone/>
                      </a:pPr>
                      <a:r>
                        <a:rPr lang="en-US" sz="1200" kern="100">
                          <a:effectLst/>
                        </a:rPr>
                        <a:t>EL5</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900" kern="100">
                          <a:effectLst/>
                        </a:rPr>
                        <a:t>17:00-18:50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93497739"/>
                  </a:ext>
                </a:extLst>
              </a:tr>
              <a:tr h="280670">
                <a:tc>
                  <a:txBody>
                    <a:bodyPr/>
                    <a:lstStyle/>
                    <a:p>
                      <a:pPr algn="ctr">
                        <a:buNone/>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72853293"/>
                  </a:ext>
                </a:extLst>
              </a:tr>
              <a:tr h="280670">
                <a:tc>
                  <a:txBody>
                    <a:bodyPr/>
                    <a:lstStyle/>
                    <a:p>
                      <a:pPr algn="ctr">
                        <a:buNone/>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buNone/>
                      </a:pPr>
                      <a:r>
                        <a:rPr lang="en-US" sz="120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58609221"/>
                  </a:ext>
                </a:extLst>
              </a:tr>
            </a:tbl>
          </a:graphicData>
        </a:graphic>
      </p:graphicFrame>
    </p:spTree>
    <p:extLst>
      <p:ext uri="{BB962C8B-B14F-4D97-AF65-F5344CB8AC3E}">
        <p14:creationId xmlns:p14="http://schemas.microsoft.com/office/powerpoint/2010/main" val="1302096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2"/>
            <a:ext cx="7492806" cy="125108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ではライティング対策と共に、英検対策を行います。英検合格の鍵はライティングといっても過言ではありません。ぜひこの夏を通して、英検準</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のライティングをマスターしましょう。日本人クラスでは覚えた単語の問題演習をすることで語彙力の定着を図り、長文問題の解き方対策も行います。外国人クラスではリスニング、面接練習も行います。この</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日間（夏期講習</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月度集中授業</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日間）で基礎力、応用力をつけ、来たる英語検定試験に備えましょう！</a:t>
            </a:r>
          </a:p>
          <a:p>
            <a:pPr algn="just">
              <a:spcAft>
                <a:spcPts val="0"/>
              </a:spcAft>
            </a:pPr>
            <a:r>
              <a:rPr 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2549049" y="1007711"/>
            <a:ext cx="4045896" cy="14216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549049" y="242482"/>
            <a:ext cx="4045896" cy="923330"/>
          </a:xfrm>
          <a:prstGeom prst="rect">
            <a:avLst/>
          </a:prstGeom>
          <a:noFill/>
        </p:spPr>
        <p:txBody>
          <a:bodyPr wrap="square" rtlCol="0">
            <a:spAutoFit/>
          </a:bodyPr>
          <a:lstStyle/>
          <a:p>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準</a:t>
            </a:r>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1</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4" y="2930524"/>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2" name="正方形/長方形 21"/>
          <p:cNvSpPr/>
          <p:nvPr/>
        </p:nvSpPr>
        <p:spPr>
          <a:xfrm>
            <a:off x="1017412" y="4541362"/>
            <a:ext cx="7168645" cy="272190"/>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¥27,500</a:t>
            </a:r>
            <a:r>
              <a:rPr lang="ja-JP" altLang="en-US" sz="1200" b="1"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smtClean="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\13,750</a:t>
            </a: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560483"/>
            <a:ext cx="4370513"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¥20,350</a:t>
            </a:r>
            <a:r>
              <a:rPr lang="ja-JP" altLang="en-US" sz="1200" b="1"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6" name="正方形/長方形 15"/>
          <p:cNvSpPr/>
          <p:nvPr/>
        </p:nvSpPr>
        <p:spPr>
          <a:xfrm>
            <a:off x="825594" y="2639589"/>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7" name="正方形/長方形 16"/>
          <p:cNvSpPr/>
          <p:nvPr/>
        </p:nvSpPr>
        <p:spPr>
          <a:xfrm>
            <a:off x="825594" y="4820914"/>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4" name="表 3"/>
          <p:cNvGraphicFramePr>
            <a:graphicFrameLocks noGrp="1"/>
          </p:cNvGraphicFramePr>
          <p:nvPr>
            <p:extLst>
              <p:ext uri="{D42A27DB-BD31-4B8C-83A1-F6EECF244321}">
                <p14:modId xmlns:p14="http://schemas.microsoft.com/office/powerpoint/2010/main" val="2521128474"/>
              </p:ext>
            </p:extLst>
          </p:nvPr>
        </p:nvGraphicFramePr>
        <p:xfrm>
          <a:off x="1017412" y="3210076"/>
          <a:ext cx="6879590" cy="952500"/>
        </p:xfrm>
        <a:graphic>
          <a:graphicData uri="http://schemas.openxmlformats.org/drawingml/2006/table">
            <a:tbl>
              <a:tblPr firstRow="1" firstCol="1" bandRow="1">
                <a:tableStyleId>{5C22544A-7EE6-4342-B048-85BDC9FD1C3A}</a:tableStyleId>
              </a:tblPr>
              <a:tblGrid>
                <a:gridCol w="696595">
                  <a:extLst>
                    <a:ext uri="{9D8B030D-6E8A-4147-A177-3AD203B41FA5}">
                      <a16:colId xmlns:a16="http://schemas.microsoft.com/office/drawing/2014/main" val="3906646714"/>
                    </a:ext>
                  </a:extLst>
                </a:gridCol>
                <a:gridCol w="630555">
                  <a:extLst>
                    <a:ext uri="{9D8B030D-6E8A-4147-A177-3AD203B41FA5}">
                      <a16:colId xmlns:a16="http://schemas.microsoft.com/office/drawing/2014/main" val="2580909850"/>
                    </a:ext>
                  </a:extLst>
                </a:gridCol>
                <a:gridCol w="723265">
                  <a:extLst>
                    <a:ext uri="{9D8B030D-6E8A-4147-A177-3AD203B41FA5}">
                      <a16:colId xmlns:a16="http://schemas.microsoft.com/office/drawing/2014/main" val="1012848013"/>
                    </a:ext>
                  </a:extLst>
                </a:gridCol>
                <a:gridCol w="723265">
                  <a:extLst>
                    <a:ext uri="{9D8B030D-6E8A-4147-A177-3AD203B41FA5}">
                      <a16:colId xmlns:a16="http://schemas.microsoft.com/office/drawing/2014/main" val="4278757747"/>
                    </a:ext>
                  </a:extLst>
                </a:gridCol>
                <a:gridCol w="723265">
                  <a:extLst>
                    <a:ext uri="{9D8B030D-6E8A-4147-A177-3AD203B41FA5}">
                      <a16:colId xmlns:a16="http://schemas.microsoft.com/office/drawing/2014/main" val="2870696664"/>
                    </a:ext>
                  </a:extLst>
                </a:gridCol>
                <a:gridCol w="723265">
                  <a:extLst>
                    <a:ext uri="{9D8B030D-6E8A-4147-A177-3AD203B41FA5}">
                      <a16:colId xmlns:a16="http://schemas.microsoft.com/office/drawing/2014/main" val="560559348"/>
                    </a:ext>
                  </a:extLst>
                </a:gridCol>
                <a:gridCol w="727075">
                  <a:extLst>
                    <a:ext uri="{9D8B030D-6E8A-4147-A177-3AD203B41FA5}">
                      <a16:colId xmlns:a16="http://schemas.microsoft.com/office/drawing/2014/main" val="2085895217"/>
                    </a:ext>
                  </a:extLst>
                </a:gridCol>
                <a:gridCol w="727075">
                  <a:extLst>
                    <a:ext uri="{9D8B030D-6E8A-4147-A177-3AD203B41FA5}">
                      <a16:colId xmlns:a16="http://schemas.microsoft.com/office/drawing/2014/main" val="1135807022"/>
                    </a:ext>
                  </a:extLst>
                </a:gridCol>
                <a:gridCol w="1205230">
                  <a:extLst>
                    <a:ext uri="{9D8B030D-6E8A-4147-A177-3AD203B41FA5}">
                      <a16:colId xmlns:a16="http://schemas.microsoft.com/office/drawing/2014/main" val="2212086980"/>
                    </a:ext>
                  </a:extLst>
                </a:gridCol>
              </a:tblGrid>
              <a:tr h="11049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100" kern="100">
                          <a:effectLst/>
                        </a:rPr>
                        <a:t>DAY6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16415723"/>
                  </a:ext>
                </a:extLst>
              </a:tr>
              <a:tr h="26289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Pre1</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843990948"/>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Pre1</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882161193"/>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Pre1</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18:00-19:50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23876951"/>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999895009"/>
              </p:ext>
            </p:extLst>
          </p:nvPr>
        </p:nvGraphicFramePr>
        <p:xfrm>
          <a:off x="1017412" y="5362307"/>
          <a:ext cx="6500495" cy="978535"/>
        </p:xfrm>
        <a:graphic>
          <a:graphicData uri="http://schemas.openxmlformats.org/drawingml/2006/table">
            <a:tbl>
              <a:tblPr firstRow="1" firstCol="1" bandRow="1">
                <a:tableStyleId>{5C22544A-7EE6-4342-B048-85BDC9FD1C3A}</a:tableStyleId>
              </a:tblPr>
              <a:tblGrid>
                <a:gridCol w="695960">
                  <a:extLst>
                    <a:ext uri="{9D8B030D-6E8A-4147-A177-3AD203B41FA5}">
                      <a16:colId xmlns:a16="http://schemas.microsoft.com/office/drawing/2014/main" val="2828948535"/>
                    </a:ext>
                  </a:extLst>
                </a:gridCol>
                <a:gridCol w="763905">
                  <a:extLst>
                    <a:ext uri="{9D8B030D-6E8A-4147-A177-3AD203B41FA5}">
                      <a16:colId xmlns:a16="http://schemas.microsoft.com/office/drawing/2014/main" val="3496530329"/>
                    </a:ext>
                  </a:extLst>
                </a:gridCol>
                <a:gridCol w="854710">
                  <a:extLst>
                    <a:ext uri="{9D8B030D-6E8A-4147-A177-3AD203B41FA5}">
                      <a16:colId xmlns:a16="http://schemas.microsoft.com/office/drawing/2014/main" val="1540790346"/>
                    </a:ext>
                  </a:extLst>
                </a:gridCol>
                <a:gridCol w="866775">
                  <a:extLst>
                    <a:ext uri="{9D8B030D-6E8A-4147-A177-3AD203B41FA5}">
                      <a16:colId xmlns:a16="http://schemas.microsoft.com/office/drawing/2014/main" val="2631006175"/>
                    </a:ext>
                  </a:extLst>
                </a:gridCol>
                <a:gridCol w="866140">
                  <a:extLst>
                    <a:ext uri="{9D8B030D-6E8A-4147-A177-3AD203B41FA5}">
                      <a16:colId xmlns:a16="http://schemas.microsoft.com/office/drawing/2014/main" val="154831146"/>
                    </a:ext>
                  </a:extLst>
                </a:gridCol>
                <a:gridCol w="861695">
                  <a:extLst>
                    <a:ext uri="{9D8B030D-6E8A-4147-A177-3AD203B41FA5}">
                      <a16:colId xmlns:a16="http://schemas.microsoft.com/office/drawing/2014/main" val="648648731"/>
                    </a:ext>
                  </a:extLst>
                </a:gridCol>
                <a:gridCol w="1591310">
                  <a:extLst>
                    <a:ext uri="{9D8B030D-6E8A-4147-A177-3AD203B41FA5}">
                      <a16:colId xmlns:a16="http://schemas.microsoft.com/office/drawing/2014/main" val="3347923741"/>
                    </a:ext>
                  </a:extLst>
                </a:gridCol>
              </a:tblGrid>
              <a:tr h="1193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63962658"/>
                  </a:ext>
                </a:extLst>
              </a:tr>
              <a:tr h="24955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Pre1</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179058858"/>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Pre1</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28</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70951141"/>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Pre1</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18:00-19:50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9757897"/>
                  </a:ext>
                </a:extLst>
              </a:tr>
            </a:tbl>
          </a:graphicData>
        </a:graphic>
      </p:graphicFrame>
    </p:spTree>
    <p:extLst>
      <p:ext uri="{BB962C8B-B14F-4D97-AF65-F5344CB8AC3E}">
        <p14:creationId xmlns:p14="http://schemas.microsoft.com/office/powerpoint/2010/main" val="218197310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 name="正方形/長方形 19"/>
          <p:cNvSpPr/>
          <p:nvPr/>
        </p:nvSpPr>
        <p:spPr>
          <a:xfrm>
            <a:off x="2549049" y="1007711"/>
            <a:ext cx="4045896" cy="14216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549049" y="242482"/>
            <a:ext cx="4045896" cy="923330"/>
          </a:xfrm>
          <a:prstGeom prst="rect">
            <a:avLst/>
          </a:prstGeom>
          <a:noFill/>
        </p:spPr>
        <p:txBody>
          <a:bodyPr wrap="square" rtlCol="0">
            <a:spAutoFit/>
          </a:bodyPr>
          <a:lstStyle/>
          <a:p>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1</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4" y="313907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2" name="正方形/長方形 21"/>
          <p:cNvSpPr/>
          <p:nvPr/>
        </p:nvSpPr>
        <p:spPr>
          <a:xfrm>
            <a:off x="1017412" y="4541362"/>
            <a:ext cx="7168645"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¥28,600</a:t>
            </a:r>
            <a:r>
              <a:rPr lang="ja-JP" altLang="en-US" sz="1200" b="1"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smtClean="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\14,300</a:t>
            </a:r>
            <a:endPar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560483"/>
            <a:ext cx="4370513"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¥21,450</a:t>
            </a:r>
            <a:r>
              <a:rPr lang="ja-JP" altLang="en-US" sz="1200" b="1"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6" name="正方形/長方形 15"/>
          <p:cNvSpPr/>
          <p:nvPr/>
        </p:nvSpPr>
        <p:spPr>
          <a:xfrm>
            <a:off x="825594" y="2848135"/>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7" name="正方形/長方形 16"/>
          <p:cNvSpPr/>
          <p:nvPr/>
        </p:nvSpPr>
        <p:spPr>
          <a:xfrm>
            <a:off x="825594" y="4820914"/>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3" name="Text Box 325"/>
          <p:cNvSpPr txBox="1">
            <a:spLocks noChangeArrowheads="1"/>
          </p:cNvSpPr>
          <p:nvPr/>
        </p:nvSpPr>
        <p:spPr bwMode="auto">
          <a:xfrm>
            <a:off x="1104901" y="1313181"/>
            <a:ext cx="6686550" cy="14954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600" kern="100" dirty="0">
                <a:effectLst/>
                <a:latin typeface="Century" panose="02040604050505020304" pitchFamily="18" charset="0"/>
                <a:ea typeface="ＭＳ 明朝" panose="02020609040205080304" pitchFamily="17" charset="-128"/>
                <a:cs typeface="Times New Roman" panose="02020603050405020304" pitchFamily="18" charset="0"/>
              </a:rPr>
              <a:t>《学習内容》</a:t>
            </a: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英語資格の最高峰であり、英語学習者の憧れ、英検</a:t>
            </a:r>
            <a:r>
              <a:rPr lang="en-US" sz="12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級を目指すためのコースになります。英検</a:t>
            </a:r>
            <a:r>
              <a:rPr lang="en-US" sz="12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級は、問題形式が異なるため単純な比較は難しいですが、だいたい</a:t>
            </a:r>
            <a:r>
              <a:rPr lang="en-US" sz="1200" kern="100" dirty="0">
                <a:effectLst/>
                <a:latin typeface="Century" panose="02040604050505020304" pitchFamily="18" charset="0"/>
                <a:ea typeface="ＭＳ 明朝" panose="02020609040205080304" pitchFamily="17" charset="-128"/>
                <a:cs typeface="Times New Roman" panose="02020603050405020304" pitchFamily="18" charset="0"/>
              </a:rPr>
              <a:t>TOEIC</a:t>
            </a: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スコア</a:t>
            </a:r>
            <a:r>
              <a:rPr lang="en-US" sz="1200" kern="100" dirty="0">
                <a:effectLst/>
                <a:latin typeface="Century" panose="02040604050505020304" pitchFamily="18" charset="0"/>
                <a:ea typeface="ＭＳ 明朝" panose="02020609040205080304" pitchFamily="17" charset="-128"/>
                <a:cs typeface="Times New Roman" panose="02020603050405020304" pitchFamily="18" charset="0"/>
              </a:rPr>
              <a:t>945</a:t>
            </a: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以上に相当すると言われます。大学受験や就職活動では、１級を保有していることで圧倒的に有利な立場になることができます。</a:t>
            </a:r>
          </a:p>
          <a:p>
            <a:pPr algn="just">
              <a:spcAft>
                <a:spcPts val="0"/>
              </a:spcAft>
            </a:pP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夏期集中レッスンでは、</a:t>
            </a:r>
            <a:r>
              <a:rPr lang="en-US" sz="1200" kern="100" dirty="0">
                <a:effectLst/>
                <a:latin typeface="Century" panose="02040604050505020304" pitchFamily="18" charset="0"/>
                <a:ea typeface="ＭＳ 明朝" panose="02020609040205080304" pitchFamily="17" charset="-128"/>
                <a:cs typeface="Times New Roman" panose="02020603050405020304" pitchFamily="18" charset="0"/>
              </a:rPr>
              <a:t>2024</a:t>
            </a: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年度よりリニューアルを受けたライティング（要約）を含めた</a:t>
            </a:r>
            <a:r>
              <a:rPr lang="en-US" sz="12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級レベルの問題演習を、</a:t>
            </a:r>
            <a:r>
              <a:rPr lang="en-US" sz="1200" kern="100" dirty="0">
                <a:effectLst/>
                <a:latin typeface="Century" panose="02040604050505020304" pitchFamily="18" charset="0"/>
                <a:ea typeface="ＭＳ 明朝" panose="02020609040205080304" pitchFamily="17" charset="-128"/>
                <a:cs typeface="Times New Roman" panose="02020603050405020304" pitchFamily="18" charset="0"/>
              </a:rPr>
              <a:t>8</a:t>
            </a: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月集中授業では実際の英検の問題で実践的な練習をしていきます。継続的な学習で語彙力はもちろんのこと、すべてのスキルをブラッシュアップします。</a:t>
            </a:r>
          </a:p>
          <a:p>
            <a:pPr algn="just">
              <a:spcAft>
                <a:spcPts val="0"/>
              </a:spcAft>
            </a:pPr>
            <a:r>
              <a:rPr lang="en-US" sz="1050" b="1" kern="100" dirty="0">
                <a:solidFill>
                  <a:srgbClr val="FF0000"/>
                </a:solidFill>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sz="900" kern="100" dirty="0">
                <a:effectLst/>
                <a:latin typeface="HG丸ｺﾞｼｯｸM-PRO" panose="020F0600000000000000" pitchFamily="50" charset="-128"/>
                <a:ea typeface="ＭＳ 明朝" panose="02020609040205080304" pitchFamily="17" charset="-128"/>
                <a:cs typeface="Arial Unicode MS" panose="020B0604020202020204" pitchFamily="50" charset="-128"/>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4" name="表 3"/>
          <p:cNvGraphicFramePr>
            <a:graphicFrameLocks noGrp="1"/>
          </p:cNvGraphicFramePr>
          <p:nvPr>
            <p:extLst>
              <p:ext uri="{D42A27DB-BD31-4B8C-83A1-F6EECF244321}">
                <p14:modId xmlns:p14="http://schemas.microsoft.com/office/powerpoint/2010/main" val="355661945"/>
              </p:ext>
            </p:extLst>
          </p:nvPr>
        </p:nvGraphicFramePr>
        <p:xfrm>
          <a:off x="1017412" y="3430048"/>
          <a:ext cx="6862266" cy="1106470"/>
        </p:xfrm>
        <a:graphic>
          <a:graphicData uri="http://schemas.openxmlformats.org/drawingml/2006/table">
            <a:tbl>
              <a:tblPr firstRow="1" firstCol="1" bandRow="1">
                <a:tableStyleId>{5C22544A-7EE6-4342-B048-85BDC9FD1C3A}</a:tableStyleId>
              </a:tblPr>
              <a:tblGrid>
                <a:gridCol w="763669">
                  <a:extLst>
                    <a:ext uri="{9D8B030D-6E8A-4147-A177-3AD203B41FA5}">
                      <a16:colId xmlns:a16="http://schemas.microsoft.com/office/drawing/2014/main" val="2344540355"/>
                    </a:ext>
                  </a:extLst>
                </a:gridCol>
                <a:gridCol w="628271">
                  <a:extLst>
                    <a:ext uri="{9D8B030D-6E8A-4147-A177-3AD203B41FA5}">
                      <a16:colId xmlns:a16="http://schemas.microsoft.com/office/drawing/2014/main" val="2759155659"/>
                    </a:ext>
                  </a:extLst>
                </a:gridCol>
                <a:gridCol w="712420">
                  <a:extLst>
                    <a:ext uri="{9D8B030D-6E8A-4147-A177-3AD203B41FA5}">
                      <a16:colId xmlns:a16="http://schemas.microsoft.com/office/drawing/2014/main" val="3847579386"/>
                    </a:ext>
                  </a:extLst>
                </a:gridCol>
                <a:gridCol w="711788">
                  <a:extLst>
                    <a:ext uri="{9D8B030D-6E8A-4147-A177-3AD203B41FA5}">
                      <a16:colId xmlns:a16="http://schemas.microsoft.com/office/drawing/2014/main" val="1141018507"/>
                    </a:ext>
                  </a:extLst>
                </a:gridCol>
                <a:gridCol w="711788">
                  <a:extLst>
                    <a:ext uri="{9D8B030D-6E8A-4147-A177-3AD203B41FA5}">
                      <a16:colId xmlns:a16="http://schemas.microsoft.com/office/drawing/2014/main" val="3887061737"/>
                    </a:ext>
                  </a:extLst>
                </a:gridCol>
                <a:gridCol w="711788">
                  <a:extLst>
                    <a:ext uri="{9D8B030D-6E8A-4147-A177-3AD203B41FA5}">
                      <a16:colId xmlns:a16="http://schemas.microsoft.com/office/drawing/2014/main" val="2346054058"/>
                    </a:ext>
                  </a:extLst>
                </a:gridCol>
                <a:gridCol w="721278">
                  <a:extLst>
                    <a:ext uri="{9D8B030D-6E8A-4147-A177-3AD203B41FA5}">
                      <a16:colId xmlns:a16="http://schemas.microsoft.com/office/drawing/2014/main" val="3520222801"/>
                    </a:ext>
                  </a:extLst>
                </a:gridCol>
                <a:gridCol w="721278">
                  <a:extLst>
                    <a:ext uri="{9D8B030D-6E8A-4147-A177-3AD203B41FA5}">
                      <a16:colId xmlns:a16="http://schemas.microsoft.com/office/drawing/2014/main" val="3192843253"/>
                    </a:ext>
                  </a:extLst>
                </a:gridCol>
                <a:gridCol w="1179986">
                  <a:extLst>
                    <a:ext uri="{9D8B030D-6E8A-4147-A177-3AD203B41FA5}">
                      <a16:colId xmlns:a16="http://schemas.microsoft.com/office/drawing/2014/main" val="3300419778"/>
                    </a:ext>
                  </a:extLst>
                </a:gridCol>
              </a:tblGrid>
              <a:tr h="150486">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100" kern="100">
                          <a:effectLst/>
                        </a:rPr>
                        <a:t>DAY6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99011651"/>
                  </a:ext>
                </a:extLst>
              </a:tr>
              <a:tr h="23599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STEP1</a:t>
                      </a:r>
                      <a:r>
                        <a:rPr lang="ja-JP" sz="11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59911383"/>
                  </a:ext>
                </a:extLst>
              </a:tr>
              <a:tr h="2342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Pre1</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03453609"/>
                  </a:ext>
                </a:extLst>
              </a:tr>
              <a:tr h="2342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Pre1</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97453978"/>
                  </a:ext>
                </a:extLst>
              </a:tr>
              <a:tr h="2342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Pre1</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18:00-19:50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733523909"/>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2953337484"/>
              </p:ext>
            </p:extLst>
          </p:nvPr>
        </p:nvGraphicFramePr>
        <p:xfrm>
          <a:off x="1017412" y="5323424"/>
          <a:ext cx="6506793" cy="1139330"/>
        </p:xfrm>
        <a:graphic>
          <a:graphicData uri="http://schemas.openxmlformats.org/drawingml/2006/table">
            <a:tbl>
              <a:tblPr firstRow="1" firstCol="1" bandRow="1">
                <a:tableStyleId>{5C22544A-7EE6-4342-B048-85BDC9FD1C3A}</a:tableStyleId>
              </a:tblPr>
              <a:tblGrid>
                <a:gridCol w="766552">
                  <a:extLst>
                    <a:ext uri="{9D8B030D-6E8A-4147-A177-3AD203B41FA5}">
                      <a16:colId xmlns:a16="http://schemas.microsoft.com/office/drawing/2014/main" val="1542999269"/>
                    </a:ext>
                  </a:extLst>
                </a:gridCol>
                <a:gridCol w="761467">
                  <a:extLst>
                    <a:ext uri="{9D8B030D-6E8A-4147-A177-3AD203B41FA5}">
                      <a16:colId xmlns:a16="http://schemas.microsoft.com/office/drawing/2014/main" val="2078053193"/>
                    </a:ext>
                  </a:extLst>
                </a:gridCol>
                <a:gridCol w="845368">
                  <a:extLst>
                    <a:ext uri="{9D8B030D-6E8A-4147-A177-3AD203B41FA5}">
                      <a16:colId xmlns:a16="http://schemas.microsoft.com/office/drawing/2014/main" val="2782085663"/>
                    </a:ext>
                  </a:extLst>
                </a:gridCol>
                <a:gridCol w="857445">
                  <a:extLst>
                    <a:ext uri="{9D8B030D-6E8A-4147-A177-3AD203B41FA5}">
                      <a16:colId xmlns:a16="http://schemas.microsoft.com/office/drawing/2014/main" val="3597028431"/>
                    </a:ext>
                  </a:extLst>
                </a:gridCol>
                <a:gridCol w="856809">
                  <a:extLst>
                    <a:ext uri="{9D8B030D-6E8A-4147-A177-3AD203B41FA5}">
                      <a16:colId xmlns:a16="http://schemas.microsoft.com/office/drawing/2014/main" val="2266619619"/>
                    </a:ext>
                  </a:extLst>
                </a:gridCol>
                <a:gridCol w="852360">
                  <a:extLst>
                    <a:ext uri="{9D8B030D-6E8A-4147-A177-3AD203B41FA5}">
                      <a16:colId xmlns:a16="http://schemas.microsoft.com/office/drawing/2014/main" val="3064581401"/>
                    </a:ext>
                  </a:extLst>
                </a:gridCol>
                <a:gridCol w="1566792">
                  <a:extLst>
                    <a:ext uri="{9D8B030D-6E8A-4147-A177-3AD203B41FA5}">
                      <a16:colId xmlns:a16="http://schemas.microsoft.com/office/drawing/2014/main" val="2369708593"/>
                    </a:ext>
                  </a:extLst>
                </a:gridCol>
              </a:tblGrid>
              <a:tr h="149230">
                <a:tc>
                  <a:txBody>
                    <a:bodyPr/>
                    <a:lstStyle/>
                    <a:p>
                      <a:pPr algn="ctr">
                        <a:spcAft>
                          <a:spcPts val="0"/>
                        </a:spcAft>
                      </a:pPr>
                      <a:r>
                        <a:rPr lang="en-US" sz="110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12419015"/>
                  </a:ext>
                </a:extLst>
              </a:tr>
              <a:tr h="222149">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STEP1</a:t>
                      </a:r>
                      <a:r>
                        <a:rPr lang="ja-JP" sz="11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53902285"/>
                  </a:ext>
                </a:extLst>
              </a:tr>
              <a:tr h="249847">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Pre1</a:t>
                      </a:r>
                      <a:r>
                        <a:rPr lang="ja-JP" sz="11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8</a:t>
                      </a:r>
                      <a:r>
                        <a:rPr lang="ja-JP" sz="800" kern="100">
                          <a:effectLst/>
                        </a:rPr>
                        <a:t>日</a:t>
                      </a:r>
                      <a:r>
                        <a:rPr lang="en-US" sz="800" kern="100">
                          <a:effectLst/>
                        </a:rPr>
                        <a:t>(</a:t>
                      </a:r>
                      <a:r>
                        <a:rPr lang="ja-JP" sz="800" kern="100">
                          <a:effectLst/>
                        </a:rPr>
                        <a:t>土</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9</a:t>
                      </a:r>
                      <a:r>
                        <a:rPr lang="ja-JP" sz="800" kern="100">
                          <a:effectLst/>
                        </a:rPr>
                        <a:t>日</a:t>
                      </a:r>
                      <a:r>
                        <a:rPr lang="en-US" sz="800" kern="100">
                          <a:effectLst/>
                        </a:rPr>
                        <a:t>(</a:t>
                      </a:r>
                      <a:r>
                        <a:rPr lang="ja-JP" sz="800" kern="100">
                          <a:effectLst/>
                        </a:rPr>
                        <a:t>日</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10</a:t>
                      </a:r>
                      <a:r>
                        <a:rPr lang="ja-JP" sz="800" kern="100">
                          <a:effectLst/>
                        </a:rPr>
                        <a:t>日</a:t>
                      </a:r>
                      <a:r>
                        <a:rPr lang="en-US" sz="800" kern="100">
                          <a:effectLst/>
                        </a:rPr>
                        <a:t>(</a:t>
                      </a:r>
                      <a:r>
                        <a:rPr lang="ja-JP" sz="800" kern="100">
                          <a:effectLst/>
                        </a:rPr>
                        <a:t>月</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11</a:t>
                      </a:r>
                      <a:r>
                        <a:rPr lang="ja-JP" sz="800" kern="100">
                          <a:effectLst/>
                        </a:rPr>
                        <a:t>日</a:t>
                      </a:r>
                      <a:r>
                        <a:rPr lang="en-US" sz="800" kern="100">
                          <a:effectLst/>
                        </a:rPr>
                        <a:t>(</a:t>
                      </a:r>
                      <a:r>
                        <a:rPr lang="ja-JP" sz="800" kern="100">
                          <a:effectLst/>
                        </a:rPr>
                        <a:t>火</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91485000"/>
                  </a:ext>
                </a:extLst>
              </a:tr>
              <a:tr h="249847">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Pre1</a:t>
                      </a:r>
                      <a:r>
                        <a:rPr lang="ja-JP" sz="11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20</a:t>
                      </a:r>
                      <a:r>
                        <a:rPr lang="ja-JP" sz="800" kern="100">
                          <a:effectLst/>
                        </a:rPr>
                        <a:t>日</a:t>
                      </a:r>
                      <a:r>
                        <a:rPr lang="en-US" sz="800" kern="100">
                          <a:effectLst/>
                        </a:rPr>
                        <a:t>(</a:t>
                      </a:r>
                      <a:r>
                        <a:rPr lang="ja-JP" sz="800" kern="100">
                          <a:effectLst/>
                        </a:rPr>
                        <a:t>木</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21</a:t>
                      </a:r>
                      <a:r>
                        <a:rPr lang="ja-JP" sz="800" kern="100">
                          <a:effectLst/>
                        </a:rPr>
                        <a:t>日</a:t>
                      </a:r>
                      <a:r>
                        <a:rPr lang="en-US" sz="800" kern="100">
                          <a:effectLst/>
                        </a:rPr>
                        <a:t>(</a:t>
                      </a:r>
                      <a:r>
                        <a:rPr lang="ja-JP" sz="800" kern="100">
                          <a:effectLst/>
                        </a:rPr>
                        <a:t>金</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22</a:t>
                      </a:r>
                      <a:r>
                        <a:rPr lang="ja-JP" sz="800" kern="100">
                          <a:effectLst/>
                        </a:rPr>
                        <a:t>日</a:t>
                      </a:r>
                      <a:r>
                        <a:rPr lang="en-US" sz="800" kern="100">
                          <a:effectLst/>
                        </a:rPr>
                        <a:t>(</a:t>
                      </a:r>
                      <a:r>
                        <a:rPr lang="ja-JP" sz="800" kern="100">
                          <a:effectLst/>
                        </a:rPr>
                        <a:t>土</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28</a:t>
                      </a:r>
                      <a:r>
                        <a:rPr lang="ja-JP" sz="800" kern="100">
                          <a:effectLst/>
                        </a:rPr>
                        <a:t>日</a:t>
                      </a:r>
                      <a:r>
                        <a:rPr lang="en-US" sz="800" kern="100">
                          <a:effectLst/>
                        </a:rPr>
                        <a:t>(</a:t>
                      </a:r>
                      <a:r>
                        <a:rPr lang="ja-JP" sz="800" kern="100">
                          <a:effectLst/>
                        </a:rPr>
                        <a:t>金</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825235451"/>
                  </a:ext>
                </a:extLst>
              </a:tr>
              <a:tr h="249847">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Pre1</a:t>
                      </a:r>
                      <a:r>
                        <a:rPr lang="ja-JP" sz="11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9</a:t>
                      </a:r>
                      <a:r>
                        <a:rPr lang="ja-JP" sz="800" kern="100">
                          <a:effectLst/>
                        </a:rPr>
                        <a:t>日</a:t>
                      </a:r>
                      <a:r>
                        <a:rPr lang="en-US" sz="800" kern="100">
                          <a:effectLst/>
                        </a:rPr>
                        <a:t>(</a:t>
                      </a:r>
                      <a:r>
                        <a:rPr lang="ja-JP" sz="800" kern="100">
                          <a:effectLst/>
                        </a:rPr>
                        <a:t>日</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10</a:t>
                      </a:r>
                      <a:r>
                        <a:rPr lang="ja-JP" sz="800" kern="100">
                          <a:effectLst/>
                        </a:rPr>
                        <a:t>日</a:t>
                      </a:r>
                      <a:r>
                        <a:rPr lang="en-US" sz="800" kern="100">
                          <a:effectLst/>
                        </a:rPr>
                        <a:t>(</a:t>
                      </a:r>
                      <a:r>
                        <a:rPr lang="ja-JP" sz="800" kern="100">
                          <a:effectLst/>
                        </a:rPr>
                        <a:t>月</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11</a:t>
                      </a:r>
                      <a:r>
                        <a:rPr lang="ja-JP" sz="800" kern="100">
                          <a:effectLst/>
                        </a:rPr>
                        <a:t>日</a:t>
                      </a:r>
                      <a:r>
                        <a:rPr lang="en-US" sz="800" kern="100">
                          <a:effectLst/>
                        </a:rPr>
                        <a:t>(</a:t>
                      </a:r>
                      <a:r>
                        <a:rPr lang="ja-JP" sz="800" kern="100">
                          <a:effectLst/>
                        </a:rPr>
                        <a:t>火</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19</a:t>
                      </a:r>
                      <a:r>
                        <a:rPr lang="ja-JP" sz="800" kern="100">
                          <a:effectLst/>
                        </a:rPr>
                        <a:t>日</a:t>
                      </a:r>
                      <a:r>
                        <a:rPr lang="en-US" sz="800" kern="100">
                          <a:effectLst/>
                        </a:rPr>
                        <a:t>(</a:t>
                      </a:r>
                      <a:r>
                        <a:rPr lang="ja-JP" sz="800" kern="100">
                          <a:effectLst/>
                        </a:rPr>
                        <a:t>水</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dirty="0">
                          <a:effectLst/>
                        </a:rPr>
                        <a:t>18:00-19:50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662782665"/>
                  </a:ext>
                </a:extLst>
              </a:tr>
            </a:tbl>
          </a:graphicData>
        </a:graphic>
      </p:graphicFrame>
    </p:spTree>
    <p:extLst>
      <p:ext uri="{BB962C8B-B14F-4D97-AF65-F5344CB8AC3E}">
        <p14:creationId xmlns:p14="http://schemas.microsoft.com/office/powerpoint/2010/main" val="2774296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2"/>
            <a:ext cx="7492806" cy="106420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月集中レッスンでは、</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Can I </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 May I </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200" kern="100" dirty="0" err="1">
                <a:latin typeface="HG丸ｺﾞｼｯｸM-PRO" panose="020F0600000000000000" pitchFamily="50" charset="-128"/>
                <a:ea typeface="HG丸ｺﾞｼｯｸM-PRO" panose="020F0600000000000000" pitchFamily="50" charset="-128"/>
                <a:cs typeface="Times New Roman" panose="02020603050405020304" pitchFamily="18" charset="0"/>
              </a:rPr>
              <a:t>～しても</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いいですか」、疑問詞</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Whose</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や</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How</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を使った表現、文法単元【現在進行形】「今～しているところです」を学びます。また、これまで学んできた文法・表現の復習をするとともに英検</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級の問題にも取り組みます。</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月の英検</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級合格を目指し、この夏で徹底的に英語力を磨いていきましょう！</a:t>
            </a:r>
          </a:p>
          <a:p>
            <a:pPr algn="just">
              <a:spcAft>
                <a:spcPts val="0"/>
              </a:spcAft>
            </a:pPr>
            <a:r>
              <a:rPr 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4" name="正方形/長方形 13"/>
          <p:cNvSpPr/>
          <p:nvPr/>
        </p:nvSpPr>
        <p:spPr>
          <a:xfrm>
            <a:off x="825594" y="2471148"/>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5" name="正方形/長方形 14"/>
          <p:cNvSpPr/>
          <p:nvPr/>
        </p:nvSpPr>
        <p:spPr>
          <a:xfrm>
            <a:off x="825594" y="4819513"/>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825594" y="1011311"/>
            <a:ext cx="7492806" cy="1428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825594" y="230813"/>
            <a:ext cx="7492806" cy="923330"/>
          </a:xfrm>
          <a:prstGeom prst="rect">
            <a:avLst/>
          </a:prstGeom>
          <a:noFill/>
        </p:spPr>
        <p:txBody>
          <a:bodyPr wrap="square" rtlCol="0">
            <a:spAutoFit/>
          </a:bodyPr>
          <a:lstStyle/>
          <a:p>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小学生高学年</a:t>
            </a:r>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5</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4" y="2733745"/>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2" name="正方形/長方形 21"/>
          <p:cNvSpPr/>
          <p:nvPr/>
        </p:nvSpPr>
        <p:spPr>
          <a:xfrm>
            <a:off x="1017412" y="4518728"/>
            <a:ext cx="7300988" cy="272190"/>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\9,075</a:t>
            </a: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560483"/>
            <a:ext cx="4447885"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2" name="表 1"/>
          <p:cNvGraphicFramePr>
            <a:graphicFrameLocks noGrp="1"/>
          </p:cNvGraphicFramePr>
          <p:nvPr>
            <p:extLst>
              <p:ext uri="{D42A27DB-BD31-4B8C-83A1-F6EECF244321}">
                <p14:modId xmlns:p14="http://schemas.microsoft.com/office/powerpoint/2010/main" val="1126377745"/>
              </p:ext>
            </p:extLst>
          </p:nvPr>
        </p:nvGraphicFramePr>
        <p:xfrm>
          <a:off x="1017412" y="3034530"/>
          <a:ext cx="6441938" cy="955238"/>
        </p:xfrm>
        <a:graphic>
          <a:graphicData uri="http://schemas.openxmlformats.org/drawingml/2006/table">
            <a:tbl>
              <a:tblPr firstRow="1" firstCol="1" bandRow="1">
                <a:tableStyleId>{5C22544A-7EE6-4342-B048-85BDC9FD1C3A}</a:tableStyleId>
              </a:tblPr>
              <a:tblGrid>
                <a:gridCol w="626344">
                  <a:extLst>
                    <a:ext uri="{9D8B030D-6E8A-4147-A177-3AD203B41FA5}">
                      <a16:colId xmlns:a16="http://schemas.microsoft.com/office/drawing/2014/main" val="1236471394"/>
                    </a:ext>
                  </a:extLst>
                </a:gridCol>
                <a:gridCol w="763555">
                  <a:extLst>
                    <a:ext uri="{9D8B030D-6E8A-4147-A177-3AD203B41FA5}">
                      <a16:colId xmlns:a16="http://schemas.microsoft.com/office/drawing/2014/main" val="3999765959"/>
                    </a:ext>
                  </a:extLst>
                </a:gridCol>
                <a:gridCol w="860111">
                  <a:extLst>
                    <a:ext uri="{9D8B030D-6E8A-4147-A177-3AD203B41FA5}">
                      <a16:colId xmlns:a16="http://schemas.microsoft.com/office/drawing/2014/main" val="1232910274"/>
                    </a:ext>
                  </a:extLst>
                </a:gridCol>
                <a:gridCol w="860746">
                  <a:extLst>
                    <a:ext uri="{9D8B030D-6E8A-4147-A177-3AD203B41FA5}">
                      <a16:colId xmlns:a16="http://schemas.microsoft.com/office/drawing/2014/main" val="3464793130"/>
                    </a:ext>
                  </a:extLst>
                </a:gridCol>
                <a:gridCol w="860746">
                  <a:extLst>
                    <a:ext uri="{9D8B030D-6E8A-4147-A177-3AD203B41FA5}">
                      <a16:colId xmlns:a16="http://schemas.microsoft.com/office/drawing/2014/main" val="4292906242"/>
                    </a:ext>
                  </a:extLst>
                </a:gridCol>
                <a:gridCol w="860746">
                  <a:extLst>
                    <a:ext uri="{9D8B030D-6E8A-4147-A177-3AD203B41FA5}">
                      <a16:colId xmlns:a16="http://schemas.microsoft.com/office/drawing/2014/main" val="2064113592"/>
                    </a:ext>
                  </a:extLst>
                </a:gridCol>
                <a:gridCol w="1609690">
                  <a:extLst>
                    <a:ext uri="{9D8B030D-6E8A-4147-A177-3AD203B41FA5}">
                      <a16:colId xmlns:a16="http://schemas.microsoft.com/office/drawing/2014/main" val="3677087590"/>
                    </a:ext>
                  </a:extLst>
                </a:gridCol>
              </a:tblGrid>
              <a:tr h="168122">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34941605"/>
                  </a:ext>
                </a:extLst>
              </a:tr>
              <a:tr h="263646">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EH5</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13:00-14:50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54164879"/>
                  </a:ext>
                </a:extLst>
              </a:tr>
              <a:tr h="26173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EH5</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15:00-16:50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007532855"/>
                  </a:ext>
                </a:extLst>
              </a:tr>
              <a:tr h="26173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EH5</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17:00-18:50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52219071"/>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947039795"/>
              </p:ext>
            </p:extLst>
          </p:nvPr>
        </p:nvGraphicFramePr>
        <p:xfrm>
          <a:off x="1017412" y="5374097"/>
          <a:ext cx="6500495" cy="978535"/>
        </p:xfrm>
        <a:graphic>
          <a:graphicData uri="http://schemas.openxmlformats.org/drawingml/2006/table">
            <a:tbl>
              <a:tblPr firstRow="1" firstCol="1" bandRow="1">
                <a:tableStyleId>{5C22544A-7EE6-4342-B048-85BDC9FD1C3A}</a:tableStyleId>
              </a:tblPr>
              <a:tblGrid>
                <a:gridCol w="518795">
                  <a:extLst>
                    <a:ext uri="{9D8B030D-6E8A-4147-A177-3AD203B41FA5}">
                      <a16:colId xmlns:a16="http://schemas.microsoft.com/office/drawing/2014/main" val="2812082357"/>
                    </a:ext>
                  </a:extLst>
                </a:gridCol>
                <a:gridCol w="779780">
                  <a:extLst>
                    <a:ext uri="{9D8B030D-6E8A-4147-A177-3AD203B41FA5}">
                      <a16:colId xmlns:a16="http://schemas.microsoft.com/office/drawing/2014/main" val="3177563981"/>
                    </a:ext>
                  </a:extLst>
                </a:gridCol>
                <a:gridCol w="878840">
                  <a:extLst>
                    <a:ext uri="{9D8B030D-6E8A-4147-A177-3AD203B41FA5}">
                      <a16:colId xmlns:a16="http://schemas.microsoft.com/office/drawing/2014/main" val="1603683037"/>
                    </a:ext>
                  </a:extLst>
                </a:gridCol>
                <a:gridCol w="891540">
                  <a:extLst>
                    <a:ext uri="{9D8B030D-6E8A-4147-A177-3AD203B41FA5}">
                      <a16:colId xmlns:a16="http://schemas.microsoft.com/office/drawing/2014/main" val="1376676189"/>
                    </a:ext>
                  </a:extLst>
                </a:gridCol>
                <a:gridCol w="890905">
                  <a:extLst>
                    <a:ext uri="{9D8B030D-6E8A-4147-A177-3AD203B41FA5}">
                      <a16:colId xmlns:a16="http://schemas.microsoft.com/office/drawing/2014/main" val="1941060623"/>
                    </a:ext>
                  </a:extLst>
                </a:gridCol>
                <a:gridCol w="886460">
                  <a:extLst>
                    <a:ext uri="{9D8B030D-6E8A-4147-A177-3AD203B41FA5}">
                      <a16:colId xmlns:a16="http://schemas.microsoft.com/office/drawing/2014/main" val="3137596752"/>
                    </a:ext>
                  </a:extLst>
                </a:gridCol>
                <a:gridCol w="1654175">
                  <a:extLst>
                    <a:ext uri="{9D8B030D-6E8A-4147-A177-3AD203B41FA5}">
                      <a16:colId xmlns:a16="http://schemas.microsoft.com/office/drawing/2014/main" val="2052981439"/>
                    </a:ext>
                  </a:extLst>
                </a:gridCol>
              </a:tblGrid>
              <a:tr h="1193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26815027"/>
                  </a:ext>
                </a:extLst>
              </a:tr>
              <a:tr h="24955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EH5</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28</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13:00-14:50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77959631"/>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EH5</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15:00-16:50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296539163"/>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EH5</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17:00-18:50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43709786"/>
                  </a:ext>
                </a:extLst>
              </a:tr>
            </a:tbl>
          </a:graphicData>
        </a:graphic>
      </p:graphicFrame>
    </p:spTree>
    <p:extLst>
      <p:ext uri="{BB962C8B-B14F-4D97-AF65-F5344CB8AC3E}">
        <p14:creationId xmlns:p14="http://schemas.microsoft.com/office/powerpoint/2010/main" val="119303025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2"/>
            <a:ext cx="7492806" cy="106420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過去形の学習が少しずつ始まりましたが、この夏休みは過去形の中で最も難関となる「不規則動詞」を主に学習します。夏休みという絶好の機会を利用して、集中的に学習し、マスターしましょう。また</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級からは長文やお知らせ文、メール文を読む力が必要になります。少しずつ長い文を読む練習をしていきましょう。リスニングは比較的練習しやすいので、「</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級なんてまだまだ…」という方も気軽に挑戦できます。</a:t>
            </a:r>
          </a:p>
          <a:p>
            <a:pPr algn="just">
              <a:spcAft>
                <a:spcPts val="0"/>
              </a:spcAft>
            </a:pPr>
            <a:r>
              <a:rPr 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825594" y="1011311"/>
            <a:ext cx="7492806" cy="1428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825594" y="230813"/>
            <a:ext cx="7492806" cy="923330"/>
          </a:xfrm>
          <a:prstGeom prst="rect">
            <a:avLst/>
          </a:prstGeom>
          <a:noFill/>
        </p:spPr>
        <p:txBody>
          <a:bodyPr wrap="square" rtlCol="0">
            <a:spAutoFit/>
          </a:bodyPr>
          <a:lstStyle/>
          <a:p>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小学生低学年</a:t>
            </a:r>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4</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4" y="2733745"/>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560483"/>
            <a:ext cx="4370513"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8" name="正方形/長方形 17"/>
          <p:cNvSpPr/>
          <p:nvPr/>
        </p:nvSpPr>
        <p:spPr>
          <a:xfrm>
            <a:off x="825594" y="2471148"/>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5" name="正方形/長方形 24"/>
          <p:cNvSpPr/>
          <p:nvPr/>
        </p:nvSpPr>
        <p:spPr>
          <a:xfrm>
            <a:off x="825594" y="4819513"/>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4" name="正方形/長方形 13"/>
          <p:cNvSpPr/>
          <p:nvPr/>
        </p:nvSpPr>
        <p:spPr>
          <a:xfrm>
            <a:off x="1017412" y="4518728"/>
            <a:ext cx="7300988" cy="272190"/>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\9,075</a:t>
            </a:r>
          </a:p>
        </p:txBody>
      </p:sp>
      <p:graphicFrame>
        <p:nvGraphicFramePr>
          <p:cNvPr id="4" name="表 3"/>
          <p:cNvGraphicFramePr>
            <a:graphicFrameLocks noGrp="1"/>
          </p:cNvGraphicFramePr>
          <p:nvPr>
            <p:extLst>
              <p:ext uri="{D42A27DB-BD31-4B8C-83A1-F6EECF244321}">
                <p14:modId xmlns:p14="http://schemas.microsoft.com/office/powerpoint/2010/main" val="2234634334"/>
              </p:ext>
            </p:extLst>
          </p:nvPr>
        </p:nvGraphicFramePr>
        <p:xfrm>
          <a:off x="1017412" y="3027532"/>
          <a:ext cx="6576695" cy="691515"/>
        </p:xfrm>
        <a:graphic>
          <a:graphicData uri="http://schemas.openxmlformats.org/drawingml/2006/table">
            <a:tbl>
              <a:tblPr firstRow="1" firstCol="1" bandRow="1">
                <a:tableStyleId>{5C22544A-7EE6-4342-B048-85BDC9FD1C3A}</a:tableStyleId>
              </a:tblPr>
              <a:tblGrid>
                <a:gridCol w="626745">
                  <a:extLst>
                    <a:ext uri="{9D8B030D-6E8A-4147-A177-3AD203B41FA5}">
                      <a16:colId xmlns:a16="http://schemas.microsoft.com/office/drawing/2014/main" val="1486042472"/>
                    </a:ext>
                  </a:extLst>
                </a:gridCol>
                <a:gridCol w="781050">
                  <a:extLst>
                    <a:ext uri="{9D8B030D-6E8A-4147-A177-3AD203B41FA5}">
                      <a16:colId xmlns:a16="http://schemas.microsoft.com/office/drawing/2014/main" val="2995092256"/>
                    </a:ext>
                  </a:extLst>
                </a:gridCol>
                <a:gridCol w="878205">
                  <a:extLst>
                    <a:ext uri="{9D8B030D-6E8A-4147-A177-3AD203B41FA5}">
                      <a16:colId xmlns:a16="http://schemas.microsoft.com/office/drawing/2014/main" val="3176643161"/>
                    </a:ext>
                  </a:extLst>
                </a:gridCol>
                <a:gridCol w="878205">
                  <a:extLst>
                    <a:ext uri="{9D8B030D-6E8A-4147-A177-3AD203B41FA5}">
                      <a16:colId xmlns:a16="http://schemas.microsoft.com/office/drawing/2014/main" val="3975947152"/>
                    </a:ext>
                  </a:extLst>
                </a:gridCol>
                <a:gridCol w="878205">
                  <a:extLst>
                    <a:ext uri="{9D8B030D-6E8A-4147-A177-3AD203B41FA5}">
                      <a16:colId xmlns:a16="http://schemas.microsoft.com/office/drawing/2014/main" val="2012787906"/>
                    </a:ext>
                  </a:extLst>
                </a:gridCol>
                <a:gridCol w="878205">
                  <a:extLst>
                    <a:ext uri="{9D8B030D-6E8A-4147-A177-3AD203B41FA5}">
                      <a16:colId xmlns:a16="http://schemas.microsoft.com/office/drawing/2014/main" val="3863037156"/>
                    </a:ext>
                  </a:extLst>
                </a:gridCol>
                <a:gridCol w="1656080">
                  <a:extLst>
                    <a:ext uri="{9D8B030D-6E8A-4147-A177-3AD203B41FA5}">
                      <a16:colId xmlns:a16="http://schemas.microsoft.com/office/drawing/2014/main" val="2959740568"/>
                    </a:ext>
                  </a:extLst>
                </a:gridCol>
              </a:tblGrid>
              <a:tr h="11049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01101678"/>
                  </a:ext>
                </a:extLst>
              </a:tr>
              <a:tr h="26289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EL4</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7</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7</a:t>
                      </a:r>
                      <a:r>
                        <a:rPr lang="ja-JP" sz="900" kern="100">
                          <a:effectLst/>
                        </a:rPr>
                        <a:t>月</a:t>
                      </a:r>
                      <a:r>
                        <a:rPr lang="en-US" sz="900" kern="100">
                          <a:effectLst/>
                        </a:rPr>
                        <a:t>24</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7</a:t>
                      </a:r>
                      <a:r>
                        <a:rPr lang="ja-JP" sz="900" kern="100">
                          <a:effectLst/>
                        </a:rPr>
                        <a:t>月</a:t>
                      </a:r>
                      <a:r>
                        <a:rPr lang="en-US" sz="900" kern="100">
                          <a:effectLst/>
                        </a:rPr>
                        <a:t>25</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7</a:t>
                      </a:r>
                      <a:r>
                        <a:rPr lang="ja-JP" sz="900" kern="100">
                          <a:effectLst/>
                        </a:rPr>
                        <a:t>月</a:t>
                      </a:r>
                      <a:r>
                        <a:rPr lang="en-US" sz="900" kern="100">
                          <a:effectLst/>
                        </a:rPr>
                        <a:t>26</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17:00-18:50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55199108"/>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EL4</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7</a:t>
                      </a:r>
                      <a:r>
                        <a:rPr lang="ja-JP" sz="900" kern="100">
                          <a:effectLst/>
                        </a:rPr>
                        <a:t>月</a:t>
                      </a:r>
                      <a:r>
                        <a:rPr lang="en-US" sz="900" kern="100">
                          <a:effectLst/>
                        </a:rPr>
                        <a:t>29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7</a:t>
                      </a:r>
                      <a:r>
                        <a:rPr lang="ja-JP" sz="900" kern="100">
                          <a:effectLst/>
                        </a:rPr>
                        <a:t>月</a:t>
                      </a:r>
                      <a:r>
                        <a:rPr lang="en-US" sz="900" kern="100">
                          <a:effectLst/>
                        </a:rPr>
                        <a:t>30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7</a:t>
                      </a:r>
                      <a:r>
                        <a:rPr lang="ja-JP" sz="900" kern="100">
                          <a:effectLst/>
                        </a:rPr>
                        <a:t>月</a:t>
                      </a:r>
                      <a:r>
                        <a:rPr lang="en-US" sz="900" kern="100">
                          <a:effectLst/>
                        </a:rPr>
                        <a:t>31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13:00-14:50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74993297"/>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722170574"/>
              </p:ext>
            </p:extLst>
          </p:nvPr>
        </p:nvGraphicFramePr>
        <p:xfrm>
          <a:off x="1017412" y="5374097"/>
          <a:ext cx="6500495" cy="697865"/>
        </p:xfrm>
        <a:graphic>
          <a:graphicData uri="http://schemas.openxmlformats.org/drawingml/2006/table">
            <a:tbl>
              <a:tblPr firstRow="1" firstCol="1" bandRow="1">
                <a:tableStyleId>{5C22544A-7EE6-4342-B048-85BDC9FD1C3A}</a:tableStyleId>
              </a:tblPr>
              <a:tblGrid>
                <a:gridCol w="626745">
                  <a:extLst>
                    <a:ext uri="{9D8B030D-6E8A-4147-A177-3AD203B41FA5}">
                      <a16:colId xmlns:a16="http://schemas.microsoft.com/office/drawing/2014/main" val="672988259"/>
                    </a:ext>
                  </a:extLst>
                </a:gridCol>
                <a:gridCol w="766445">
                  <a:extLst>
                    <a:ext uri="{9D8B030D-6E8A-4147-A177-3AD203B41FA5}">
                      <a16:colId xmlns:a16="http://schemas.microsoft.com/office/drawing/2014/main" val="788435735"/>
                    </a:ext>
                  </a:extLst>
                </a:gridCol>
                <a:gridCol w="864870">
                  <a:extLst>
                    <a:ext uri="{9D8B030D-6E8A-4147-A177-3AD203B41FA5}">
                      <a16:colId xmlns:a16="http://schemas.microsoft.com/office/drawing/2014/main" val="1880674390"/>
                    </a:ext>
                  </a:extLst>
                </a:gridCol>
                <a:gridCol w="876935">
                  <a:extLst>
                    <a:ext uri="{9D8B030D-6E8A-4147-A177-3AD203B41FA5}">
                      <a16:colId xmlns:a16="http://schemas.microsoft.com/office/drawing/2014/main" val="609583332"/>
                    </a:ext>
                  </a:extLst>
                </a:gridCol>
                <a:gridCol w="876300">
                  <a:extLst>
                    <a:ext uri="{9D8B030D-6E8A-4147-A177-3AD203B41FA5}">
                      <a16:colId xmlns:a16="http://schemas.microsoft.com/office/drawing/2014/main" val="4217331412"/>
                    </a:ext>
                  </a:extLst>
                </a:gridCol>
                <a:gridCol w="871855">
                  <a:extLst>
                    <a:ext uri="{9D8B030D-6E8A-4147-A177-3AD203B41FA5}">
                      <a16:colId xmlns:a16="http://schemas.microsoft.com/office/drawing/2014/main" val="1740986038"/>
                    </a:ext>
                  </a:extLst>
                </a:gridCol>
                <a:gridCol w="1617345">
                  <a:extLst>
                    <a:ext uri="{9D8B030D-6E8A-4147-A177-3AD203B41FA5}">
                      <a16:colId xmlns:a16="http://schemas.microsoft.com/office/drawing/2014/main" val="3708065880"/>
                    </a:ext>
                  </a:extLst>
                </a:gridCol>
              </a:tblGrid>
              <a:tr h="1193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53101919"/>
                  </a:ext>
                </a:extLst>
              </a:tr>
              <a:tr h="24955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EL4</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17:00-18:50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69947325"/>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EL4</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13:00-14:50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260718780"/>
                  </a:ext>
                </a:extLst>
              </a:tr>
            </a:tbl>
          </a:graphicData>
        </a:graphic>
      </p:graphicFrame>
    </p:spTree>
    <p:extLst>
      <p:ext uri="{BB962C8B-B14F-4D97-AF65-F5344CB8AC3E}">
        <p14:creationId xmlns:p14="http://schemas.microsoft.com/office/powerpoint/2010/main" val="1155037386"/>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2"/>
            <a:ext cx="7492806" cy="111448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では、『どちらが好き？』『どちらの方が大きい？』などの比較級の会話を学びます。地理や歴史の内容を取り入れながら、色々なクイズにチャレンジしましょう！</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a:t>
            </a:r>
            <a:r>
              <a:rPr lang="ja-JP" altLang="en-US"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授業</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では最上級を学び、『日本で一番長い川は？』『家族で一番背の高い人は？』など、たくさんのことを話せるように練習します。</a:t>
            </a:r>
            <a:r>
              <a:rPr lang="ja-JP" altLang="en-US"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また、</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英検問題にも挑戦！この夏の</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日間で、会話力・語彙力をしっかりと伸ばします。</a:t>
            </a:r>
          </a:p>
          <a:p>
            <a:pPr algn="just">
              <a:spcAft>
                <a:spcPts val="0"/>
              </a:spcAft>
            </a:pPr>
            <a:r>
              <a:rPr lang="en-US"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825594" y="1011311"/>
            <a:ext cx="7492806" cy="1428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825594" y="230813"/>
            <a:ext cx="7492806" cy="923330"/>
          </a:xfrm>
          <a:prstGeom prst="rect">
            <a:avLst/>
          </a:prstGeom>
          <a:noFill/>
        </p:spPr>
        <p:txBody>
          <a:bodyPr wrap="square" rtlCol="0">
            <a:spAutoFit/>
          </a:bodyPr>
          <a:lstStyle/>
          <a:p>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小学生高学年</a:t>
            </a:r>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4</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4" y="2735594"/>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6" name="正方形/長方形 15"/>
          <p:cNvSpPr/>
          <p:nvPr/>
        </p:nvSpPr>
        <p:spPr>
          <a:xfrm>
            <a:off x="825594" y="2498947"/>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7" name="正方形/長方形 16"/>
          <p:cNvSpPr/>
          <p:nvPr/>
        </p:nvSpPr>
        <p:spPr>
          <a:xfrm>
            <a:off x="825594" y="4819513"/>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4" name="正方形/長方形 13"/>
          <p:cNvSpPr/>
          <p:nvPr/>
        </p:nvSpPr>
        <p:spPr>
          <a:xfrm>
            <a:off x="1017412" y="4518728"/>
            <a:ext cx="7300988" cy="272190"/>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\9,075</a:t>
            </a:r>
          </a:p>
        </p:txBody>
      </p:sp>
      <p:sp>
        <p:nvSpPr>
          <p:cNvPr id="18" name="正方形/長方形 17"/>
          <p:cNvSpPr/>
          <p:nvPr/>
        </p:nvSpPr>
        <p:spPr>
          <a:xfrm>
            <a:off x="1017412" y="6538866"/>
            <a:ext cx="4370513"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3" name="表 2"/>
          <p:cNvGraphicFramePr>
            <a:graphicFrameLocks noGrp="1"/>
          </p:cNvGraphicFramePr>
          <p:nvPr>
            <p:extLst>
              <p:ext uri="{D42A27DB-BD31-4B8C-83A1-F6EECF244321}">
                <p14:modId xmlns:p14="http://schemas.microsoft.com/office/powerpoint/2010/main" val="2039708417"/>
              </p:ext>
            </p:extLst>
          </p:nvPr>
        </p:nvGraphicFramePr>
        <p:xfrm>
          <a:off x="1017412" y="3030429"/>
          <a:ext cx="6442710" cy="1213485"/>
        </p:xfrm>
        <a:graphic>
          <a:graphicData uri="http://schemas.openxmlformats.org/drawingml/2006/table">
            <a:tbl>
              <a:tblPr firstRow="1" firstCol="1" bandRow="1">
                <a:tableStyleId>{5C22544A-7EE6-4342-B048-85BDC9FD1C3A}</a:tableStyleId>
              </a:tblPr>
              <a:tblGrid>
                <a:gridCol w="492760">
                  <a:extLst>
                    <a:ext uri="{9D8B030D-6E8A-4147-A177-3AD203B41FA5}">
                      <a16:colId xmlns:a16="http://schemas.microsoft.com/office/drawing/2014/main" val="3458560067"/>
                    </a:ext>
                  </a:extLst>
                </a:gridCol>
                <a:gridCol w="781050">
                  <a:extLst>
                    <a:ext uri="{9D8B030D-6E8A-4147-A177-3AD203B41FA5}">
                      <a16:colId xmlns:a16="http://schemas.microsoft.com/office/drawing/2014/main" val="2650256514"/>
                    </a:ext>
                  </a:extLst>
                </a:gridCol>
                <a:gridCol w="878205">
                  <a:extLst>
                    <a:ext uri="{9D8B030D-6E8A-4147-A177-3AD203B41FA5}">
                      <a16:colId xmlns:a16="http://schemas.microsoft.com/office/drawing/2014/main" val="1703837131"/>
                    </a:ext>
                  </a:extLst>
                </a:gridCol>
                <a:gridCol w="878205">
                  <a:extLst>
                    <a:ext uri="{9D8B030D-6E8A-4147-A177-3AD203B41FA5}">
                      <a16:colId xmlns:a16="http://schemas.microsoft.com/office/drawing/2014/main" val="924275796"/>
                    </a:ext>
                  </a:extLst>
                </a:gridCol>
                <a:gridCol w="878205">
                  <a:extLst>
                    <a:ext uri="{9D8B030D-6E8A-4147-A177-3AD203B41FA5}">
                      <a16:colId xmlns:a16="http://schemas.microsoft.com/office/drawing/2014/main" val="2234806940"/>
                    </a:ext>
                  </a:extLst>
                </a:gridCol>
                <a:gridCol w="878205">
                  <a:extLst>
                    <a:ext uri="{9D8B030D-6E8A-4147-A177-3AD203B41FA5}">
                      <a16:colId xmlns:a16="http://schemas.microsoft.com/office/drawing/2014/main" val="3886455277"/>
                    </a:ext>
                  </a:extLst>
                </a:gridCol>
                <a:gridCol w="1656080">
                  <a:extLst>
                    <a:ext uri="{9D8B030D-6E8A-4147-A177-3AD203B41FA5}">
                      <a16:colId xmlns:a16="http://schemas.microsoft.com/office/drawing/2014/main" val="3373185319"/>
                    </a:ext>
                  </a:extLst>
                </a:gridCol>
              </a:tblGrid>
              <a:tr h="11049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532714702"/>
                  </a:ext>
                </a:extLst>
              </a:tr>
              <a:tr h="26289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EH4</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11:00-12:50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87254894"/>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EH4</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15:00-16:50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86814345"/>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EH4</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13:00-14:50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46755372"/>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EH4</a:t>
                      </a:r>
                      <a:r>
                        <a:rPr lang="ja-JP" sz="1200" kern="100">
                          <a:effectLst/>
                        </a:rPr>
                        <a:t>④</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7</a:t>
                      </a:r>
                      <a:r>
                        <a:rPr lang="ja-JP" sz="800" kern="100">
                          <a:effectLst/>
                        </a:rPr>
                        <a:t>月</a:t>
                      </a:r>
                      <a:r>
                        <a:rPr lang="en-US" sz="800" kern="100">
                          <a:effectLst/>
                        </a:rPr>
                        <a:t>30</a:t>
                      </a:r>
                      <a:r>
                        <a:rPr lang="ja-JP" sz="800" kern="100">
                          <a:effectLst/>
                        </a:rPr>
                        <a:t>日</a:t>
                      </a:r>
                      <a:r>
                        <a:rPr lang="en-US" sz="800" kern="100">
                          <a:effectLst/>
                        </a:rPr>
                        <a:t>(</a:t>
                      </a:r>
                      <a:r>
                        <a:rPr lang="ja-JP" sz="800" kern="100">
                          <a:effectLst/>
                        </a:rPr>
                        <a:t>木</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3</a:t>
                      </a:r>
                      <a:r>
                        <a:rPr lang="ja-JP" sz="800" kern="100">
                          <a:effectLst/>
                        </a:rPr>
                        <a:t>日</a:t>
                      </a:r>
                      <a:r>
                        <a:rPr lang="en-US" sz="800" kern="100">
                          <a:effectLst/>
                        </a:rPr>
                        <a:t>(</a:t>
                      </a:r>
                      <a:r>
                        <a:rPr lang="ja-JP" sz="800" kern="100">
                          <a:effectLst/>
                        </a:rPr>
                        <a:t>月</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4</a:t>
                      </a:r>
                      <a:r>
                        <a:rPr lang="ja-JP" sz="800" kern="100">
                          <a:effectLst/>
                        </a:rPr>
                        <a:t>日</a:t>
                      </a:r>
                      <a:r>
                        <a:rPr lang="en-US" sz="800" kern="100">
                          <a:effectLst/>
                        </a:rPr>
                        <a:t>(</a:t>
                      </a:r>
                      <a:r>
                        <a:rPr lang="ja-JP" sz="800" kern="100">
                          <a:effectLst/>
                        </a:rPr>
                        <a:t>火</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5</a:t>
                      </a:r>
                      <a:r>
                        <a:rPr lang="ja-JP" sz="800" kern="100">
                          <a:effectLst/>
                        </a:rPr>
                        <a:t>日</a:t>
                      </a:r>
                      <a:r>
                        <a:rPr lang="en-US" sz="800" kern="100">
                          <a:effectLst/>
                        </a:rPr>
                        <a:t>(</a:t>
                      </a:r>
                      <a:r>
                        <a:rPr lang="ja-JP" sz="800" kern="100">
                          <a:effectLst/>
                        </a:rPr>
                        <a:t>水</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17:00-18:50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204496253"/>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3714177737"/>
              </p:ext>
            </p:extLst>
          </p:nvPr>
        </p:nvGraphicFramePr>
        <p:xfrm>
          <a:off x="1017412" y="5325483"/>
          <a:ext cx="6442710" cy="1152708"/>
        </p:xfrm>
        <a:graphic>
          <a:graphicData uri="http://schemas.openxmlformats.org/drawingml/2006/table">
            <a:tbl>
              <a:tblPr firstRow="1" firstCol="1" bandRow="1">
                <a:tableStyleId>{5C22544A-7EE6-4342-B048-85BDC9FD1C3A}</a:tableStyleId>
              </a:tblPr>
              <a:tblGrid>
                <a:gridCol w="514183">
                  <a:extLst>
                    <a:ext uri="{9D8B030D-6E8A-4147-A177-3AD203B41FA5}">
                      <a16:colId xmlns:a16="http://schemas.microsoft.com/office/drawing/2014/main" val="967402120"/>
                    </a:ext>
                  </a:extLst>
                </a:gridCol>
                <a:gridCol w="772848">
                  <a:extLst>
                    <a:ext uri="{9D8B030D-6E8A-4147-A177-3AD203B41FA5}">
                      <a16:colId xmlns:a16="http://schemas.microsoft.com/office/drawing/2014/main" val="3084027881"/>
                    </a:ext>
                  </a:extLst>
                </a:gridCol>
                <a:gridCol w="871028">
                  <a:extLst>
                    <a:ext uri="{9D8B030D-6E8A-4147-A177-3AD203B41FA5}">
                      <a16:colId xmlns:a16="http://schemas.microsoft.com/office/drawing/2014/main" val="1763141638"/>
                    </a:ext>
                  </a:extLst>
                </a:gridCol>
                <a:gridCol w="883615">
                  <a:extLst>
                    <a:ext uri="{9D8B030D-6E8A-4147-A177-3AD203B41FA5}">
                      <a16:colId xmlns:a16="http://schemas.microsoft.com/office/drawing/2014/main" val="4118272552"/>
                    </a:ext>
                  </a:extLst>
                </a:gridCol>
                <a:gridCol w="882985">
                  <a:extLst>
                    <a:ext uri="{9D8B030D-6E8A-4147-A177-3AD203B41FA5}">
                      <a16:colId xmlns:a16="http://schemas.microsoft.com/office/drawing/2014/main" val="755028916"/>
                    </a:ext>
                  </a:extLst>
                </a:gridCol>
                <a:gridCol w="878580">
                  <a:extLst>
                    <a:ext uri="{9D8B030D-6E8A-4147-A177-3AD203B41FA5}">
                      <a16:colId xmlns:a16="http://schemas.microsoft.com/office/drawing/2014/main" val="2851290393"/>
                    </a:ext>
                  </a:extLst>
                </a:gridCol>
                <a:gridCol w="1639471">
                  <a:extLst>
                    <a:ext uri="{9D8B030D-6E8A-4147-A177-3AD203B41FA5}">
                      <a16:colId xmlns:a16="http://schemas.microsoft.com/office/drawing/2014/main" val="2091115647"/>
                    </a:ext>
                  </a:extLst>
                </a:gridCol>
              </a:tblGrid>
              <a:tr h="151284">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284918017"/>
                  </a:ext>
                </a:extLst>
              </a:tr>
              <a:tr h="225207">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EH4</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5</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6</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11:00-12:50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35824811"/>
                  </a:ext>
                </a:extLst>
              </a:tr>
              <a:tr h="253287">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EH4</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15:00-16:50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258102233"/>
                  </a:ext>
                </a:extLst>
              </a:tr>
              <a:tr h="253287">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EH4</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13:00-14:50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19170267"/>
                  </a:ext>
                </a:extLst>
              </a:tr>
              <a:tr h="253287">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EH4</a:t>
                      </a:r>
                      <a:r>
                        <a:rPr lang="ja-JP" sz="1200" kern="100">
                          <a:effectLst/>
                        </a:rPr>
                        <a:t>④</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28</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17:00-18:50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42720301"/>
                  </a:ext>
                </a:extLst>
              </a:tr>
            </a:tbl>
          </a:graphicData>
        </a:graphic>
      </p:graphicFrame>
    </p:spTree>
    <p:extLst>
      <p:ext uri="{BB962C8B-B14F-4D97-AF65-F5344CB8AC3E}">
        <p14:creationId xmlns:p14="http://schemas.microsoft.com/office/powerpoint/2010/main" val="249755241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2"/>
            <a:ext cx="7492806" cy="125108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この夏は、『不定詞』の発展表現の学習・英検問題演習に加え、ライティングの特訓を行います。この</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日間（夏期</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月度集中</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授業</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日間）でライティングの基本の型をマスターし、さまざまな問題にも解答できるように実践練習を行います。また、外国人クラスではリスニングに加え</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級の面接練習を通し、ライティングでも必須となる自分の意見や理由を述べる練習も行います。</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級合格を目指す人、</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級には受かったけれどライティングを基礎から学びたいという人にもピッタリのクラスです！</a:t>
            </a:r>
          </a:p>
          <a:p>
            <a:pPr algn="just">
              <a:spcAft>
                <a:spcPts val="0"/>
              </a:spcAft>
            </a:pPr>
            <a:r>
              <a:rPr 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2012619" y="912939"/>
            <a:ext cx="5118762" cy="23693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1849791" y="-38996"/>
            <a:ext cx="5444419" cy="923330"/>
          </a:xfrm>
          <a:prstGeom prst="rect">
            <a:avLst/>
          </a:prstGeom>
          <a:noFill/>
        </p:spPr>
        <p:txBody>
          <a:bodyPr wrap="square" rtlCol="0">
            <a:spAutoFit/>
          </a:bodyPr>
          <a:lstStyle/>
          <a:p>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小学生</a:t>
            </a:r>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3</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4" y="2900949"/>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560483"/>
            <a:ext cx="4370513"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6" name="正方形/長方形 15"/>
          <p:cNvSpPr/>
          <p:nvPr/>
        </p:nvSpPr>
        <p:spPr>
          <a:xfrm>
            <a:off x="825594" y="2655083"/>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7" name="正方形/長方形 16"/>
          <p:cNvSpPr/>
          <p:nvPr/>
        </p:nvSpPr>
        <p:spPr>
          <a:xfrm>
            <a:off x="825594" y="4819513"/>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5" name="正方形/長方形 14"/>
          <p:cNvSpPr/>
          <p:nvPr/>
        </p:nvSpPr>
        <p:spPr>
          <a:xfrm>
            <a:off x="1017412" y="4330042"/>
            <a:ext cx="7300988"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６日間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¥25,300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\12,650</a:t>
            </a:r>
          </a:p>
        </p:txBody>
      </p:sp>
      <p:graphicFrame>
        <p:nvGraphicFramePr>
          <p:cNvPr id="4" name="表 3"/>
          <p:cNvGraphicFramePr>
            <a:graphicFrameLocks noGrp="1"/>
          </p:cNvGraphicFramePr>
          <p:nvPr>
            <p:extLst>
              <p:ext uri="{D42A27DB-BD31-4B8C-83A1-F6EECF244321}">
                <p14:modId xmlns:p14="http://schemas.microsoft.com/office/powerpoint/2010/main" val="4147880728"/>
              </p:ext>
            </p:extLst>
          </p:nvPr>
        </p:nvGraphicFramePr>
        <p:xfrm>
          <a:off x="1017412" y="3198466"/>
          <a:ext cx="6879590" cy="952500"/>
        </p:xfrm>
        <a:graphic>
          <a:graphicData uri="http://schemas.openxmlformats.org/drawingml/2006/table">
            <a:tbl>
              <a:tblPr firstRow="1" firstCol="1" bandRow="1">
                <a:tableStyleId>{5C22544A-7EE6-4342-B048-85BDC9FD1C3A}</a:tableStyleId>
              </a:tblPr>
              <a:tblGrid>
                <a:gridCol w="626745">
                  <a:extLst>
                    <a:ext uri="{9D8B030D-6E8A-4147-A177-3AD203B41FA5}">
                      <a16:colId xmlns:a16="http://schemas.microsoft.com/office/drawing/2014/main" val="3473095676"/>
                    </a:ext>
                  </a:extLst>
                </a:gridCol>
                <a:gridCol w="632460">
                  <a:extLst>
                    <a:ext uri="{9D8B030D-6E8A-4147-A177-3AD203B41FA5}">
                      <a16:colId xmlns:a16="http://schemas.microsoft.com/office/drawing/2014/main" val="3866348576"/>
                    </a:ext>
                  </a:extLst>
                </a:gridCol>
                <a:gridCol w="731520">
                  <a:extLst>
                    <a:ext uri="{9D8B030D-6E8A-4147-A177-3AD203B41FA5}">
                      <a16:colId xmlns:a16="http://schemas.microsoft.com/office/drawing/2014/main" val="2877327579"/>
                    </a:ext>
                  </a:extLst>
                </a:gridCol>
                <a:gridCol w="731520">
                  <a:extLst>
                    <a:ext uri="{9D8B030D-6E8A-4147-A177-3AD203B41FA5}">
                      <a16:colId xmlns:a16="http://schemas.microsoft.com/office/drawing/2014/main" val="3168924986"/>
                    </a:ext>
                  </a:extLst>
                </a:gridCol>
                <a:gridCol w="731520">
                  <a:extLst>
                    <a:ext uri="{9D8B030D-6E8A-4147-A177-3AD203B41FA5}">
                      <a16:colId xmlns:a16="http://schemas.microsoft.com/office/drawing/2014/main" val="38119821"/>
                    </a:ext>
                  </a:extLst>
                </a:gridCol>
                <a:gridCol w="731520">
                  <a:extLst>
                    <a:ext uri="{9D8B030D-6E8A-4147-A177-3AD203B41FA5}">
                      <a16:colId xmlns:a16="http://schemas.microsoft.com/office/drawing/2014/main" val="1447623216"/>
                    </a:ext>
                  </a:extLst>
                </a:gridCol>
                <a:gridCol w="734060">
                  <a:extLst>
                    <a:ext uri="{9D8B030D-6E8A-4147-A177-3AD203B41FA5}">
                      <a16:colId xmlns:a16="http://schemas.microsoft.com/office/drawing/2014/main" val="755328496"/>
                    </a:ext>
                  </a:extLst>
                </a:gridCol>
                <a:gridCol w="734060">
                  <a:extLst>
                    <a:ext uri="{9D8B030D-6E8A-4147-A177-3AD203B41FA5}">
                      <a16:colId xmlns:a16="http://schemas.microsoft.com/office/drawing/2014/main" val="3620524612"/>
                    </a:ext>
                  </a:extLst>
                </a:gridCol>
                <a:gridCol w="1226185">
                  <a:extLst>
                    <a:ext uri="{9D8B030D-6E8A-4147-A177-3AD203B41FA5}">
                      <a16:colId xmlns:a16="http://schemas.microsoft.com/office/drawing/2014/main" val="1769160803"/>
                    </a:ext>
                  </a:extLst>
                </a:gridCol>
              </a:tblGrid>
              <a:tr h="11049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100" kern="100">
                          <a:effectLst/>
                        </a:rPr>
                        <a:t>DAY6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46666819"/>
                  </a:ext>
                </a:extLst>
              </a:tr>
              <a:tr h="26289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EH3</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11:00-12:50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31528059"/>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EH3</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14:00-15:50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63609995"/>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EH3</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16:00-17:50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702805693"/>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517666772"/>
              </p:ext>
            </p:extLst>
          </p:nvPr>
        </p:nvGraphicFramePr>
        <p:xfrm>
          <a:off x="1017412" y="5365249"/>
          <a:ext cx="6500495" cy="978535"/>
        </p:xfrm>
        <a:graphic>
          <a:graphicData uri="http://schemas.openxmlformats.org/drawingml/2006/table">
            <a:tbl>
              <a:tblPr firstRow="1" firstCol="1" bandRow="1">
                <a:tableStyleId>{5C22544A-7EE6-4342-B048-85BDC9FD1C3A}</a:tableStyleId>
              </a:tblPr>
              <a:tblGrid>
                <a:gridCol w="626110">
                  <a:extLst>
                    <a:ext uri="{9D8B030D-6E8A-4147-A177-3AD203B41FA5}">
                      <a16:colId xmlns:a16="http://schemas.microsoft.com/office/drawing/2014/main" val="1512296729"/>
                    </a:ext>
                  </a:extLst>
                </a:gridCol>
                <a:gridCol w="768350">
                  <a:extLst>
                    <a:ext uri="{9D8B030D-6E8A-4147-A177-3AD203B41FA5}">
                      <a16:colId xmlns:a16="http://schemas.microsoft.com/office/drawing/2014/main" val="1855445038"/>
                    </a:ext>
                  </a:extLst>
                </a:gridCol>
                <a:gridCol w="864235">
                  <a:extLst>
                    <a:ext uri="{9D8B030D-6E8A-4147-A177-3AD203B41FA5}">
                      <a16:colId xmlns:a16="http://schemas.microsoft.com/office/drawing/2014/main" val="1712045620"/>
                    </a:ext>
                  </a:extLst>
                </a:gridCol>
                <a:gridCol w="876935">
                  <a:extLst>
                    <a:ext uri="{9D8B030D-6E8A-4147-A177-3AD203B41FA5}">
                      <a16:colId xmlns:a16="http://schemas.microsoft.com/office/drawing/2014/main" val="1327285148"/>
                    </a:ext>
                  </a:extLst>
                </a:gridCol>
                <a:gridCol w="876300">
                  <a:extLst>
                    <a:ext uri="{9D8B030D-6E8A-4147-A177-3AD203B41FA5}">
                      <a16:colId xmlns:a16="http://schemas.microsoft.com/office/drawing/2014/main" val="3615346441"/>
                    </a:ext>
                  </a:extLst>
                </a:gridCol>
                <a:gridCol w="871855">
                  <a:extLst>
                    <a:ext uri="{9D8B030D-6E8A-4147-A177-3AD203B41FA5}">
                      <a16:colId xmlns:a16="http://schemas.microsoft.com/office/drawing/2014/main" val="4017274718"/>
                    </a:ext>
                  </a:extLst>
                </a:gridCol>
                <a:gridCol w="1616710">
                  <a:extLst>
                    <a:ext uri="{9D8B030D-6E8A-4147-A177-3AD203B41FA5}">
                      <a16:colId xmlns:a16="http://schemas.microsoft.com/office/drawing/2014/main" val="305950443"/>
                    </a:ext>
                  </a:extLst>
                </a:gridCol>
              </a:tblGrid>
              <a:tr h="1193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274265107"/>
                  </a:ext>
                </a:extLst>
              </a:tr>
              <a:tr h="24955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EH3</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11:00-12:50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53392773"/>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EH3</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5</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6</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14:00-15:50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0561407"/>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EH3</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28</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16:00-17:50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217338502"/>
                  </a:ext>
                </a:extLst>
              </a:tr>
            </a:tbl>
          </a:graphicData>
        </a:graphic>
      </p:graphicFrame>
    </p:spTree>
    <p:extLst>
      <p:ext uri="{BB962C8B-B14F-4D97-AF65-F5344CB8AC3E}">
        <p14:creationId xmlns:p14="http://schemas.microsoft.com/office/powerpoint/2010/main" val="312928320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2"/>
            <a:ext cx="7492806" cy="125108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この夏は、『不定詞』の発展表現の学習・英検問題演習に加え、ライティングの特訓を行います。この</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日間（夏期</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月度集中</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授業</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日間）でライティングの基本の型をマスターし、さまざまな問題にも解答できるように実践練習を行います。また、外国人クラスではリスニングに加え</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級の面接練習を通し、ライティングでも必須となる自分の意見や理由を述べる練習も行います。</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級合格を目指す人、</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級には受かったけれどライティングを基礎から学びたいという人にもピッタリのクラスです！</a:t>
            </a:r>
          </a:p>
          <a:p>
            <a:pPr algn="just">
              <a:spcAft>
                <a:spcPts val="0"/>
              </a:spcAft>
            </a:pPr>
            <a:r>
              <a:rPr 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2012619" y="912939"/>
            <a:ext cx="5118762" cy="23693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1849791" y="-38996"/>
            <a:ext cx="5444419" cy="923330"/>
          </a:xfrm>
          <a:prstGeom prst="rect">
            <a:avLst/>
          </a:prstGeom>
          <a:noFill/>
        </p:spPr>
        <p:txBody>
          <a:bodyPr wrap="square" rtlCol="0">
            <a:spAutoFit/>
          </a:bodyPr>
          <a:lstStyle/>
          <a:p>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中学生</a:t>
            </a:r>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3</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4" y="2900949"/>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560483"/>
            <a:ext cx="4370513"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6" name="正方形/長方形 15"/>
          <p:cNvSpPr/>
          <p:nvPr/>
        </p:nvSpPr>
        <p:spPr>
          <a:xfrm>
            <a:off x="825594" y="2655083"/>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7" name="正方形/長方形 16"/>
          <p:cNvSpPr/>
          <p:nvPr/>
        </p:nvSpPr>
        <p:spPr>
          <a:xfrm>
            <a:off x="825594" y="4819513"/>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5" name="正方形/長方形 14"/>
          <p:cNvSpPr/>
          <p:nvPr/>
        </p:nvSpPr>
        <p:spPr>
          <a:xfrm>
            <a:off x="1017412" y="4330042"/>
            <a:ext cx="7300988"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６日間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¥25,300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\12,650</a:t>
            </a:r>
          </a:p>
        </p:txBody>
      </p:sp>
      <p:graphicFrame>
        <p:nvGraphicFramePr>
          <p:cNvPr id="4" name="表 3"/>
          <p:cNvGraphicFramePr>
            <a:graphicFrameLocks noGrp="1"/>
          </p:cNvGraphicFramePr>
          <p:nvPr>
            <p:extLst>
              <p:ext uri="{D42A27DB-BD31-4B8C-83A1-F6EECF244321}">
                <p14:modId xmlns:p14="http://schemas.microsoft.com/office/powerpoint/2010/main" val="162921874"/>
              </p:ext>
            </p:extLst>
          </p:nvPr>
        </p:nvGraphicFramePr>
        <p:xfrm>
          <a:off x="1017412" y="3198466"/>
          <a:ext cx="6879590" cy="691515"/>
        </p:xfrm>
        <a:graphic>
          <a:graphicData uri="http://schemas.openxmlformats.org/drawingml/2006/table">
            <a:tbl>
              <a:tblPr firstRow="1" firstCol="1" bandRow="1">
                <a:tableStyleId>{5C22544A-7EE6-4342-B048-85BDC9FD1C3A}</a:tableStyleId>
              </a:tblPr>
              <a:tblGrid>
                <a:gridCol w="626745">
                  <a:extLst>
                    <a:ext uri="{9D8B030D-6E8A-4147-A177-3AD203B41FA5}">
                      <a16:colId xmlns:a16="http://schemas.microsoft.com/office/drawing/2014/main" val="4139217656"/>
                    </a:ext>
                  </a:extLst>
                </a:gridCol>
                <a:gridCol w="632460">
                  <a:extLst>
                    <a:ext uri="{9D8B030D-6E8A-4147-A177-3AD203B41FA5}">
                      <a16:colId xmlns:a16="http://schemas.microsoft.com/office/drawing/2014/main" val="1249890600"/>
                    </a:ext>
                  </a:extLst>
                </a:gridCol>
                <a:gridCol w="731520">
                  <a:extLst>
                    <a:ext uri="{9D8B030D-6E8A-4147-A177-3AD203B41FA5}">
                      <a16:colId xmlns:a16="http://schemas.microsoft.com/office/drawing/2014/main" val="2068625995"/>
                    </a:ext>
                  </a:extLst>
                </a:gridCol>
                <a:gridCol w="731520">
                  <a:extLst>
                    <a:ext uri="{9D8B030D-6E8A-4147-A177-3AD203B41FA5}">
                      <a16:colId xmlns:a16="http://schemas.microsoft.com/office/drawing/2014/main" val="3713729317"/>
                    </a:ext>
                  </a:extLst>
                </a:gridCol>
                <a:gridCol w="731520">
                  <a:extLst>
                    <a:ext uri="{9D8B030D-6E8A-4147-A177-3AD203B41FA5}">
                      <a16:colId xmlns:a16="http://schemas.microsoft.com/office/drawing/2014/main" val="1309510570"/>
                    </a:ext>
                  </a:extLst>
                </a:gridCol>
                <a:gridCol w="731520">
                  <a:extLst>
                    <a:ext uri="{9D8B030D-6E8A-4147-A177-3AD203B41FA5}">
                      <a16:colId xmlns:a16="http://schemas.microsoft.com/office/drawing/2014/main" val="3899758702"/>
                    </a:ext>
                  </a:extLst>
                </a:gridCol>
                <a:gridCol w="734060">
                  <a:extLst>
                    <a:ext uri="{9D8B030D-6E8A-4147-A177-3AD203B41FA5}">
                      <a16:colId xmlns:a16="http://schemas.microsoft.com/office/drawing/2014/main" val="473060310"/>
                    </a:ext>
                  </a:extLst>
                </a:gridCol>
                <a:gridCol w="734060">
                  <a:extLst>
                    <a:ext uri="{9D8B030D-6E8A-4147-A177-3AD203B41FA5}">
                      <a16:colId xmlns:a16="http://schemas.microsoft.com/office/drawing/2014/main" val="3384815142"/>
                    </a:ext>
                  </a:extLst>
                </a:gridCol>
                <a:gridCol w="1226185">
                  <a:extLst>
                    <a:ext uri="{9D8B030D-6E8A-4147-A177-3AD203B41FA5}">
                      <a16:colId xmlns:a16="http://schemas.microsoft.com/office/drawing/2014/main" val="2982995139"/>
                    </a:ext>
                  </a:extLst>
                </a:gridCol>
              </a:tblGrid>
              <a:tr h="11049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100" kern="100">
                          <a:effectLst/>
                        </a:rPr>
                        <a:t>DAY6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85752677"/>
                  </a:ext>
                </a:extLst>
              </a:tr>
              <a:tr h="26289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JH3</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16:00-17:50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257598965"/>
                  </a:ext>
                </a:extLst>
              </a:tr>
              <a:tr h="260985">
                <a:tc>
                  <a:txBody>
                    <a:bodyPr/>
                    <a:lstStyle/>
                    <a:p>
                      <a:pPr algn="ctr">
                        <a:spcAft>
                          <a:spcPts val="0"/>
                        </a:spcAft>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JH3</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17:00-18:50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65768741"/>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672251801"/>
              </p:ext>
            </p:extLst>
          </p:nvPr>
        </p:nvGraphicFramePr>
        <p:xfrm>
          <a:off x="1017412" y="5373405"/>
          <a:ext cx="6500495" cy="697865"/>
        </p:xfrm>
        <a:graphic>
          <a:graphicData uri="http://schemas.openxmlformats.org/drawingml/2006/table">
            <a:tbl>
              <a:tblPr firstRow="1" firstCol="1" bandRow="1">
                <a:tableStyleId>{5C22544A-7EE6-4342-B048-85BDC9FD1C3A}</a:tableStyleId>
              </a:tblPr>
              <a:tblGrid>
                <a:gridCol w="626110">
                  <a:extLst>
                    <a:ext uri="{9D8B030D-6E8A-4147-A177-3AD203B41FA5}">
                      <a16:colId xmlns:a16="http://schemas.microsoft.com/office/drawing/2014/main" val="3346830326"/>
                    </a:ext>
                  </a:extLst>
                </a:gridCol>
                <a:gridCol w="768350">
                  <a:extLst>
                    <a:ext uri="{9D8B030D-6E8A-4147-A177-3AD203B41FA5}">
                      <a16:colId xmlns:a16="http://schemas.microsoft.com/office/drawing/2014/main" val="1822808027"/>
                    </a:ext>
                  </a:extLst>
                </a:gridCol>
                <a:gridCol w="864235">
                  <a:extLst>
                    <a:ext uri="{9D8B030D-6E8A-4147-A177-3AD203B41FA5}">
                      <a16:colId xmlns:a16="http://schemas.microsoft.com/office/drawing/2014/main" val="2980478237"/>
                    </a:ext>
                  </a:extLst>
                </a:gridCol>
                <a:gridCol w="876935">
                  <a:extLst>
                    <a:ext uri="{9D8B030D-6E8A-4147-A177-3AD203B41FA5}">
                      <a16:colId xmlns:a16="http://schemas.microsoft.com/office/drawing/2014/main" val="2434748671"/>
                    </a:ext>
                  </a:extLst>
                </a:gridCol>
                <a:gridCol w="876300">
                  <a:extLst>
                    <a:ext uri="{9D8B030D-6E8A-4147-A177-3AD203B41FA5}">
                      <a16:colId xmlns:a16="http://schemas.microsoft.com/office/drawing/2014/main" val="2723357760"/>
                    </a:ext>
                  </a:extLst>
                </a:gridCol>
                <a:gridCol w="871855">
                  <a:extLst>
                    <a:ext uri="{9D8B030D-6E8A-4147-A177-3AD203B41FA5}">
                      <a16:colId xmlns:a16="http://schemas.microsoft.com/office/drawing/2014/main" val="4019270782"/>
                    </a:ext>
                  </a:extLst>
                </a:gridCol>
                <a:gridCol w="1616710">
                  <a:extLst>
                    <a:ext uri="{9D8B030D-6E8A-4147-A177-3AD203B41FA5}">
                      <a16:colId xmlns:a16="http://schemas.microsoft.com/office/drawing/2014/main" val="3533466498"/>
                    </a:ext>
                  </a:extLst>
                </a:gridCol>
              </a:tblGrid>
              <a:tr h="1193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34515056"/>
                  </a:ext>
                </a:extLst>
              </a:tr>
              <a:tr h="24955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JH3</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16:00-17:50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04746243"/>
                  </a:ext>
                </a:extLst>
              </a:tr>
              <a:tr h="280670">
                <a:tc>
                  <a:txBody>
                    <a:bodyPr/>
                    <a:lstStyle/>
                    <a:p>
                      <a:pPr algn="ctr">
                        <a:spcAft>
                          <a:spcPts val="0"/>
                        </a:spcAft>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JH3</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28</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17:00-18:50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468030519"/>
                  </a:ext>
                </a:extLst>
              </a:tr>
            </a:tbl>
          </a:graphicData>
        </a:graphic>
      </p:graphicFrame>
    </p:spTree>
    <p:extLst>
      <p:ext uri="{BB962C8B-B14F-4D97-AF65-F5344CB8AC3E}">
        <p14:creationId xmlns:p14="http://schemas.microsoft.com/office/powerpoint/2010/main" val="1741231536"/>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2"/>
            <a:ext cx="7492806" cy="125108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ではライティング対策と共に、英検対策を行います。英検合格の鍵はライティングといっても過言ではありません。ぜひこの夏を通して、英検準</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のライティングをマスターしましょう。日本人クラスでは覚えた単語の問題演習をすることで語彙力の定着を図り、長文問題の解き方対策も行います。外国人クラスではリスニング、面接練習も行います。この</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日間（夏期講習</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月度集中授業</a:t>
            </a:r>
            <a:r>
              <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日間）で基礎力、応用力をつけ、来たる英語検定試験に備えましょう！</a:t>
            </a:r>
          </a:p>
          <a:p>
            <a:pPr algn="just">
              <a:spcAft>
                <a:spcPts val="0"/>
              </a:spcAft>
            </a:pPr>
            <a:r>
              <a:rPr 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2474479" y="1007711"/>
            <a:ext cx="4195036" cy="15810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474479" y="242482"/>
            <a:ext cx="4195036" cy="923330"/>
          </a:xfrm>
          <a:prstGeom prst="rect">
            <a:avLst/>
          </a:prstGeom>
          <a:noFill/>
        </p:spPr>
        <p:txBody>
          <a:bodyPr wrap="square" rtlCol="0">
            <a:spAutoFit/>
          </a:bodyPr>
          <a:lstStyle/>
          <a:p>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準</a:t>
            </a:r>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2</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4" y="2876886"/>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543447"/>
            <a:ext cx="4370513"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6" name="正方形/長方形 15"/>
          <p:cNvSpPr/>
          <p:nvPr/>
        </p:nvSpPr>
        <p:spPr>
          <a:xfrm>
            <a:off x="825594" y="2648776"/>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7" name="正方形/長方形 16"/>
          <p:cNvSpPr/>
          <p:nvPr/>
        </p:nvSpPr>
        <p:spPr>
          <a:xfrm>
            <a:off x="825594" y="4819513"/>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4" name="正方形/長方形 13"/>
          <p:cNvSpPr/>
          <p:nvPr/>
        </p:nvSpPr>
        <p:spPr>
          <a:xfrm>
            <a:off x="1017412" y="4518727"/>
            <a:ext cx="7300988"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６日間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¥25,300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\12,650</a:t>
            </a:r>
          </a:p>
        </p:txBody>
      </p:sp>
      <p:graphicFrame>
        <p:nvGraphicFramePr>
          <p:cNvPr id="2" name="表 1"/>
          <p:cNvGraphicFramePr>
            <a:graphicFrameLocks noGrp="1"/>
          </p:cNvGraphicFramePr>
          <p:nvPr>
            <p:extLst>
              <p:ext uri="{D42A27DB-BD31-4B8C-83A1-F6EECF244321}">
                <p14:modId xmlns:p14="http://schemas.microsoft.com/office/powerpoint/2010/main" val="3212052505"/>
              </p:ext>
            </p:extLst>
          </p:nvPr>
        </p:nvGraphicFramePr>
        <p:xfrm>
          <a:off x="1017412" y="3165613"/>
          <a:ext cx="6879590" cy="1213485"/>
        </p:xfrm>
        <a:graphic>
          <a:graphicData uri="http://schemas.openxmlformats.org/drawingml/2006/table">
            <a:tbl>
              <a:tblPr firstRow="1" firstCol="1" bandRow="1">
                <a:tableStyleId>{5C22544A-7EE6-4342-B048-85BDC9FD1C3A}</a:tableStyleId>
              </a:tblPr>
              <a:tblGrid>
                <a:gridCol w="696595">
                  <a:extLst>
                    <a:ext uri="{9D8B030D-6E8A-4147-A177-3AD203B41FA5}">
                      <a16:colId xmlns:a16="http://schemas.microsoft.com/office/drawing/2014/main" val="3313960080"/>
                    </a:ext>
                  </a:extLst>
                </a:gridCol>
                <a:gridCol w="630555">
                  <a:extLst>
                    <a:ext uri="{9D8B030D-6E8A-4147-A177-3AD203B41FA5}">
                      <a16:colId xmlns:a16="http://schemas.microsoft.com/office/drawing/2014/main" val="594573728"/>
                    </a:ext>
                  </a:extLst>
                </a:gridCol>
                <a:gridCol w="723265">
                  <a:extLst>
                    <a:ext uri="{9D8B030D-6E8A-4147-A177-3AD203B41FA5}">
                      <a16:colId xmlns:a16="http://schemas.microsoft.com/office/drawing/2014/main" val="80218439"/>
                    </a:ext>
                  </a:extLst>
                </a:gridCol>
                <a:gridCol w="723265">
                  <a:extLst>
                    <a:ext uri="{9D8B030D-6E8A-4147-A177-3AD203B41FA5}">
                      <a16:colId xmlns:a16="http://schemas.microsoft.com/office/drawing/2014/main" val="2751911334"/>
                    </a:ext>
                  </a:extLst>
                </a:gridCol>
                <a:gridCol w="723265">
                  <a:extLst>
                    <a:ext uri="{9D8B030D-6E8A-4147-A177-3AD203B41FA5}">
                      <a16:colId xmlns:a16="http://schemas.microsoft.com/office/drawing/2014/main" val="924248802"/>
                    </a:ext>
                  </a:extLst>
                </a:gridCol>
                <a:gridCol w="723265">
                  <a:extLst>
                    <a:ext uri="{9D8B030D-6E8A-4147-A177-3AD203B41FA5}">
                      <a16:colId xmlns:a16="http://schemas.microsoft.com/office/drawing/2014/main" val="4026135525"/>
                    </a:ext>
                  </a:extLst>
                </a:gridCol>
                <a:gridCol w="727075">
                  <a:extLst>
                    <a:ext uri="{9D8B030D-6E8A-4147-A177-3AD203B41FA5}">
                      <a16:colId xmlns:a16="http://schemas.microsoft.com/office/drawing/2014/main" val="3239526389"/>
                    </a:ext>
                  </a:extLst>
                </a:gridCol>
                <a:gridCol w="727075">
                  <a:extLst>
                    <a:ext uri="{9D8B030D-6E8A-4147-A177-3AD203B41FA5}">
                      <a16:colId xmlns:a16="http://schemas.microsoft.com/office/drawing/2014/main" val="3650461292"/>
                    </a:ext>
                  </a:extLst>
                </a:gridCol>
                <a:gridCol w="1205230">
                  <a:extLst>
                    <a:ext uri="{9D8B030D-6E8A-4147-A177-3AD203B41FA5}">
                      <a16:colId xmlns:a16="http://schemas.microsoft.com/office/drawing/2014/main" val="571390000"/>
                    </a:ext>
                  </a:extLst>
                </a:gridCol>
              </a:tblGrid>
              <a:tr h="11049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100" kern="100">
                          <a:effectLst/>
                        </a:rPr>
                        <a:t>DAY6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92830145"/>
                  </a:ext>
                </a:extLst>
              </a:tr>
              <a:tr h="26289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Pre2</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20617978"/>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Pre2</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16:00-17:50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73593435"/>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Pre2</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18:00-19:50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39570536"/>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Pre2</a:t>
                      </a:r>
                      <a:r>
                        <a:rPr lang="ja-JP" sz="1200" kern="100">
                          <a:effectLst/>
                        </a:rPr>
                        <a:t>④</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16:00-17:50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79359292"/>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424324843"/>
              </p:ext>
            </p:extLst>
          </p:nvPr>
        </p:nvGraphicFramePr>
        <p:xfrm>
          <a:off x="1017412" y="5327022"/>
          <a:ext cx="6498086" cy="1186291"/>
        </p:xfrm>
        <a:graphic>
          <a:graphicData uri="http://schemas.openxmlformats.org/drawingml/2006/table">
            <a:tbl>
              <a:tblPr firstRow="1" firstCol="1" bandRow="1">
                <a:tableStyleId>{5C22544A-7EE6-4342-B048-85BDC9FD1C3A}</a:tableStyleId>
              </a:tblPr>
              <a:tblGrid>
                <a:gridCol w="695702">
                  <a:extLst>
                    <a:ext uri="{9D8B030D-6E8A-4147-A177-3AD203B41FA5}">
                      <a16:colId xmlns:a16="http://schemas.microsoft.com/office/drawing/2014/main" val="1782952035"/>
                    </a:ext>
                  </a:extLst>
                </a:gridCol>
                <a:gridCol w="763622">
                  <a:extLst>
                    <a:ext uri="{9D8B030D-6E8A-4147-A177-3AD203B41FA5}">
                      <a16:colId xmlns:a16="http://schemas.microsoft.com/office/drawing/2014/main" val="932452226"/>
                    </a:ext>
                  </a:extLst>
                </a:gridCol>
                <a:gridCol w="854393">
                  <a:extLst>
                    <a:ext uri="{9D8B030D-6E8A-4147-A177-3AD203B41FA5}">
                      <a16:colId xmlns:a16="http://schemas.microsoft.com/office/drawing/2014/main" val="2865238612"/>
                    </a:ext>
                  </a:extLst>
                </a:gridCol>
                <a:gridCol w="866454">
                  <a:extLst>
                    <a:ext uri="{9D8B030D-6E8A-4147-A177-3AD203B41FA5}">
                      <a16:colId xmlns:a16="http://schemas.microsoft.com/office/drawing/2014/main" val="840486795"/>
                    </a:ext>
                  </a:extLst>
                </a:gridCol>
                <a:gridCol w="865819">
                  <a:extLst>
                    <a:ext uri="{9D8B030D-6E8A-4147-A177-3AD203B41FA5}">
                      <a16:colId xmlns:a16="http://schemas.microsoft.com/office/drawing/2014/main" val="4233598423"/>
                    </a:ext>
                  </a:extLst>
                </a:gridCol>
                <a:gridCol w="861376">
                  <a:extLst>
                    <a:ext uri="{9D8B030D-6E8A-4147-A177-3AD203B41FA5}">
                      <a16:colId xmlns:a16="http://schemas.microsoft.com/office/drawing/2014/main" val="4112564169"/>
                    </a:ext>
                  </a:extLst>
                </a:gridCol>
                <a:gridCol w="1590720">
                  <a:extLst>
                    <a:ext uri="{9D8B030D-6E8A-4147-A177-3AD203B41FA5}">
                      <a16:colId xmlns:a16="http://schemas.microsoft.com/office/drawing/2014/main" val="2915886241"/>
                    </a:ext>
                  </a:extLst>
                </a:gridCol>
              </a:tblGrid>
              <a:tr h="149584">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2106819"/>
                  </a:ext>
                </a:extLst>
              </a:tr>
              <a:tr h="2328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Pre2</a:t>
                      </a:r>
                      <a:r>
                        <a:rPr lang="ja-JP" sz="12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5</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6</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15604523"/>
                  </a:ext>
                </a:extLst>
              </a:tr>
              <a:tr h="261922">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Pre2</a:t>
                      </a:r>
                      <a:r>
                        <a:rPr lang="ja-JP" sz="12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28</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16:00-17:50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43829886"/>
                  </a:ext>
                </a:extLst>
              </a:tr>
              <a:tr h="261922">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Pre2</a:t>
                      </a:r>
                      <a:r>
                        <a:rPr lang="ja-JP" sz="12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28</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18:00-19:50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210019136"/>
                  </a:ext>
                </a:extLst>
              </a:tr>
              <a:tr h="261922">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Pre2</a:t>
                      </a:r>
                      <a:r>
                        <a:rPr lang="ja-JP" sz="1200" kern="100">
                          <a:effectLst/>
                        </a:rPr>
                        <a:t>④</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16:00-17:50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291915650"/>
                  </a:ext>
                </a:extLst>
              </a:tr>
            </a:tbl>
          </a:graphicData>
        </a:graphic>
      </p:graphicFrame>
    </p:spTree>
    <p:extLst>
      <p:ext uri="{BB962C8B-B14F-4D97-AF65-F5344CB8AC3E}">
        <p14:creationId xmlns:p14="http://schemas.microsoft.com/office/powerpoint/2010/main" val="164773264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1"/>
            <a:ext cx="7492806" cy="138670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en-US" altLang="ja-JP" sz="1200" dirty="0"/>
              <a:t>2025</a:t>
            </a:r>
            <a:r>
              <a:rPr lang="ja-JP" altLang="ja-JP" sz="1200" dirty="0"/>
              <a:t>年度第</a:t>
            </a:r>
            <a:r>
              <a:rPr lang="en-US" altLang="ja-JP" sz="1200" dirty="0"/>
              <a:t>1</a:t>
            </a:r>
            <a:r>
              <a:rPr lang="ja-JP" altLang="ja-JP" sz="1200" dirty="0"/>
              <a:t>回の英検より準２級プラスが新設されました。</a:t>
            </a:r>
            <a:r>
              <a:rPr lang="en-US" altLang="ja-JP" sz="1200" dirty="0"/>
              <a:t>6</a:t>
            </a:r>
            <a:r>
              <a:rPr lang="ja-JP" altLang="ja-JP" sz="1200" dirty="0"/>
              <a:t>日間の夏期講習会では毎回意見論述問題対策を行います。さらに、</a:t>
            </a:r>
            <a:r>
              <a:rPr lang="en-US" altLang="ja-JP" sz="1200" dirty="0"/>
              <a:t>4</a:t>
            </a:r>
            <a:r>
              <a:rPr lang="ja-JP" altLang="ja-JP" sz="1200" dirty="0"/>
              <a:t>日間の</a:t>
            </a:r>
            <a:r>
              <a:rPr lang="en-US" altLang="ja-JP" sz="1200" dirty="0"/>
              <a:t>8</a:t>
            </a:r>
            <a:r>
              <a:rPr lang="ja-JP" altLang="ja-JP" sz="1200" dirty="0"/>
              <a:t>月集中授業では要約問題対策に取り組みます。英検合格にはライティングが鍵となりますので、ぜひ夏期講習会・</a:t>
            </a:r>
            <a:r>
              <a:rPr lang="en-US" altLang="ja-JP" sz="1200" dirty="0"/>
              <a:t>8</a:t>
            </a:r>
            <a:r>
              <a:rPr lang="ja-JP" altLang="ja-JP" sz="1200" dirty="0"/>
              <a:t>月集中授業を通して、英検準</a:t>
            </a:r>
            <a:r>
              <a:rPr lang="en-US" altLang="ja-JP" sz="1200" dirty="0"/>
              <a:t>2</a:t>
            </a:r>
            <a:r>
              <a:rPr lang="ja-JP" altLang="ja-JP" sz="1200" dirty="0"/>
              <a:t>級プラスのライティングの書き方をマスターしましょう。また、夏期講習会・</a:t>
            </a:r>
            <a:r>
              <a:rPr lang="en-US" altLang="ja-JP" sz="1200" dirty="0"/>
              <a:t>8</a:t>
            </a:r>
            <a:r>
              <a:rPr lang="ja-JP" altLang="ja-JP" sz="1200" dirty="0"/>
              <a:t>月集中授業を通して、引き続き語彙力、長文読解、リスニングの対策もしていきます。この</a:t>
            </a:r>
            <a:r>
              <a:rPr lang="en-US" altLang="ja-JP" sz="1200" dirty="0"/>
              <a:t>10</a:t>
            </a:r>
            <a:r>
              <a:rPr lang="ja-JP" altLang="ja-JP" sz="1200" dirty="0"/>
              <a:t>日間（夏期講習会</a:t>
            </a:r>
            <a:r>
              <a:rPr lang="en-US" altLang="ja-JP" sz="1200" dirty="0"/>
              <a:t>6</a:t>
            </a:r>
            <a:r>
              <a:rPr lang="ja-JP" altLang="ja-JP" sz="1200" dirty="0"/>
              <a:t>日間＋</a:t>
            </a:r>
            <a:r>
              <a:rPr lang="en-US" altLang="ja-JP" sz="1200" dirty="0"/>
              <a:t>8</a:t>
            </a:r>
            <a:r>
              <a:rPr lang="ja-JP" altLang="ja-JP" sz="1200" dirty="0"/>
              <a:t>月集中授業</a:t>
            </a:r>
            <a:r>
              <a:rPr lang="en-US" altLang="ja-JP" sz="1200" dirty="0"/>
              <a:t>4</a:t>
            </a:r>
            <a:r>
              <a:rPr lang="ja-JP" altLang="ja-JP" sz="1200" dirty="0"/>
              <a:t>日間）で集中的に訓練して</a:t>
            </a:r>
            <a:r>
              <a:rPr lang="en-US" altLang="ja-JP" sz="1200" dirty="0"/>
              <a:t>10</a:t>
            </a:r>
            <a:r>
              <a:rPr lang="ja-JP" altLang="ja-JP" sz="1200" dirty="0"/>
              <a:t>月以降の英検に備えましょう！</a:t>
            </a:r>
          </a:p>
          <a:p>
            <a:pPr algn="just">
              <a:spcAft>
                <a:spcPts val="0"/>
              </a:spcAft>
            </a:pPr>
            <a:r>
              <a:rPr lang="en-US" sz="1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0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2474479" y="1007711"/>
            <a:ext cx="4195036" cy="15810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1648301" y="242482"/>
            <a:ext cx="5847398" cy="923330"/>
          </a:xfrm>
          <a:prstGeom prst="rect">
            <a:avLst/>
          </a:prstGeom>
          <a:noFill/>
        </p:spPr>
        <p:txBody>
          <a:bodyPr wrap="square" rtlCol="0">
            <a:spAutoFit/>
          </a:bodyPr>
          <a:lstStyle/>
          <a:p>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準</a:t>
            </a:r>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2</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級ﾌﾟﾗｽクラス</a:t>
            </a:r>
          </a:p>
        </p:txBody>
      </p:sp>
      <p:sp>
        <p:nvSpPr>
          <p:cNvPr id="21" name="正方形/長方形 20"/>
          <p:cNvSpPr/>
          <p:nvPr/>
        </p:nvSpPr>
        <p:spPr>
          <a:xfrm>
            <a:off x="1017414" y="3005222"/>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543447"/>
            <a:ext cx="4370513"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6" name="正方形/長方形 15"/>
          <p:cNvSpPr/>
          <p:nvPr/>
        </p:nvSpPr>
        <p:spPr>
          <a:xfrm>
            <a:off x="825594" y="2777112"/>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7" name="正方形/長方形 16"/>
          <p:cNvSpPr/>
          <p:nvPr/>
        </p:nvSpPr>
        <p:spPr>
          <a:xfrm>
            <a:off x="825594" y="4819513"/>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4" name="正方形/長方形 13"/>
          <p:cNvSpPr/>
          <p:nvPr/>
        </p:nvSpPr>
        <p:spPr>
          <a:xfrm>
            <a:off x="1017412" y="4518727"/>
            <a:ext cx="7300988"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６日間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¥25,300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\12,650</a:t>
            </a:r>
          </a:p>
        </p:txBody>
      </p:sp>
      <p:graphicFrame>
        <p:nvGraphicFramePr>
          <p:cNvPr id="4" name="表 3"/>
          <p:cNvGraphicFramePr>
            <a:graphicFrameLocks noGrp="1"/>
          </p:cNvGraphicFramePr>
          <p:nvPr>
            <p:extLst>
              <p:ext uri="{D42A27DB-BD31-4B8C-83A1-F6EECF244321}">
                <p14:modId xmlns:p14="http://schemas.microsoft.com/office/powerpoint/2010/main" val="857191104"/>
              </p:ext>
            </p:extLst>
          </p:nvPr>
        </p:nvGraphicFramePr>
        <p:xfrm>
          <a:off x="1017412" y="3280878"/>
          <a:ext cx="6879590" cy="691515"/>
        </p:xfrm>
        <a:graphic>
          <a:graphicData uri="http://schemas.openxmlformats.org/drawingml/2006/table">
            <a:tbl>
              <a:tblPr firstRow="1" firstCol="1" bandRow="1">
                <a:tableStyleId>{5C22544A-7EE6-4342-B048-85BDC9FD1C3A}</a:tableStyleId>
              </a:tblPr>
              <a:tblGrid>
                <a:gridCol w="696595">
                  <a:extLst>
                    <a:ext uri="{9D8B030D-6E8A-4147-A177-3AD203B41FA5}">
                      <a16:colId xmlns:a16="http://schemas.microsoft.com/office/drawing/2014/main" val="3667282003"/>
                    </a:ext>
                  </a:extLst>
                </a:gridCol>
                <a:gridCol w="622935">
                  <a:extLst>
                    <a:ext uri="{9D8B030D-6E8A-4147-A177-3AD203B41FA5}">
                      <a16:colId xmlns:a16="http://schemas.microsoft.com/office/drawing/2014/main" val="1453515504"/>
                    </a:ext>
                  </a:extLst>
                </a:gridCol>
                <a:gridCol w="723900">
                  <a:extLst>
                    <a:ext uri="{9D8B030D-6E8A-4147-A177-3AD203B41FA5}">
                      <a16:colId xmlns:a16="http://schemas.microsoft.com/office/drawing/2014/main" val="1844674339"/>
                    </a:ext>
                  </a:extLst>
                </a:gridCol>
                <a:gridCol w="723900">
                  <a:extLst>
                    <a:ext uri="{9D8B030D-6E8A-4147-A177-3AD203B41FA5}">
                      <a16:colId xmlns:a16="http://schemas.microsoft.com/office/drawing/2014/main" val="2203384523"/>
                    </a:ext>
                  </a:extLst>
                </a:gridCol>
                <a:gridCol w="723900">
                  <a:extLst>
                    <a:ext uri="{9D8B030D-6E8A-4147-A177-3AD203B41FA5}">
                      <a16:colId xmlns:a16="http://schemas.microsoft.com/office/drawing/2014/main" val="108515677"/>
                    </a:ext>
                  </a:extLst>
                </a:gridCol>
                <a:gridCol w="723900">
                  <a:extLst>
                    <a:ext uri="{9D8B030D-6E8A-4147-A177-3AD203B41FA5}">
                      <a16:colId xmlns:a16="http://schemas.microsoft.com/office/drawing/2014/main" val="2621732385"/>
                    </a:ext>
                  </a:extLst>
                </a:gridCol>
                <a:gridCol w="728345">
                  <a:extLst>
                    <a:ext uri="{9D8B030D-6E8A-4147-A177-3AD203B41FA5}">
                      <a16:colId xmlns:a16="http://schemas.microsoft.com/office/drawing/2014/main" val="1386685032"/>
                    </a:ext>
                  </a:extLst>
                </a:gridCol>
                <a:gridCol w="728345">
                  <a:extLst>
                    <a:ext uri="{9D8B030D-6E8A-4147-A177-3AD203B41FA5}">
                      <a16:colId xmlns:a16="http://schemas.microsoft.com/office/drawing/2014/main" val="3293802564"/>
                    </a:ext>
                  </a:extLst>
                </a:gridCol>
                <a:gridCol w="1207770">
                  <a:extLst>
                    <a:ext uri="{9D8B030D-6E8A-4147-A177-3AD203B41FA5}">
                      <a16:colId xmlns:a16="http://schemas.microsoft.com/office/drawing/2014/main" val="1421252392"/>
                    </a:ext>
                  </a:extLst>
                </a:gridCol>
              </a:tblGrid>
              <a:tr h="11049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100" kern="100">
                          <a:effectLst/>
                        </a:rPr>
                        <a:t>DAY6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51436757"/>
                  </a:ext>
                </a:extLst>
              </a:tr>
              <a:tr h="26289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Pre</a:t>
                      </a:r>
                      <a:r>
                        <a:rPr lang="ja-JP" sz="800" kern="100">
                          <a:effectLst/>
                        </a:rPr>
                        <a:t>２プ①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18:00-19:50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25998689"/>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Pre</a:t>
                      </a:r>
                      <a:r>
                        <a:rPr lang="ja-JP" sz="800" kern="100">
                          <a:effectLst/>
                        </a:rPr>
                        <a:t>２プ②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16:00-17:50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5997734"/>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1699203809"/>
              </p:ext>
            </p:extLst>
          </p:nvPr>
        </p:nvGraphicFramePr>
        <p:xfrm>
          <a:off x="1017412" y="5350570"/>
          <a:ext cx="6500495" cy="697865"/>
        </p:xfrm>
        <a:graphic>
          <a:graphicData uri="http://schemas.openxmlformats.org/drawingml/2006/table">
            <a:tbl>
              <a:tblPr firstRow="1" firstCol="1" bandRow="1">
                <a:tableStyleId>{5C22544A-7EE6-4342-B048-85BDC9FD1C3A}</a:tableStyleId>
              </a:tblPr>
              <a:tblGrid>
                <a:gridCol w="695960">
                  <a:extLst>
                    <a:ext uri="{9D8B030D-6E8A-4147-A177-3AD203B41FA5}">
                      <a16:colId xmlns:a16="http://schemas.microsoft.com/office/drawing/2014/main" val="3417811451"/>
                    </a:ext>
                  </a:extLst>
                </a:gridCol>
                <a:gridCol w="758190">
                  <a:extLst>
                    <a:ext uri="{9D8B030D-6E8A-4147-A177-3AD203B41FA5}">
                      <a16:colId xmlns:a16="http://schemas.microsoft.com/office/drawing/2014/main" val="4294172182"/>
                    </a:ext>
                  </a:extLst>
                </a:gridCol>
                <a:gridCol w="855345">
                  <a:extLst>
                    <a:ext uri="{9D8B030D-6E8A-4147-A177-3AD203B41FA5}">
                      <a16:colId xmlns:a16="http://schemas.microsoft.com/office/drawing/2014/main" val="1251257643"/>
                    </a:ext>
                  </a:extLst>
                </a:gridCol>
                <a:gridCol w="867410">
                  <a:extLst>
                    <a:ext uri="{9D8B030D-6E8A-4147-A177-3AD203B41FA5}">
                      <a16:colId xmlns:a16="http://schemas.microsoft.com/office/drawing/2014/main" val="1681475534"/>
                    </a:ext>
                  </a:extLst>
                </a:gridCol>
                <a:gridCol w="866775">
                  <a:extLst>
                    <a:ext uri="{9D8B030D-6E8A-4147-A177-3AD203B41FA5}">
                      <a16:colId xmlns:a16="http://schemas.microsoft.com/office/drawing/2014/main" val="751192608"/>
                    </a:ext>
                  </a:extLst>
                </a:gridCol>
                <a:gridCol w="862965">
                  <a:extLst>
                    <a:ext uri="{9D8B030D-6E8A-4147-A177-3AD203B41FA5}">
                      <a16:colId xmlns:a16="http://schemas.microsoft.com/office/drawing/2014/main" val="3807841592"/>
                    </a:ext>
                  </a:extLst>
                </a:gridCol>
                <a:gridCol w="1593850">
                  <a:extLst>
                    <a:ext uri="{9D8B030D-6E8A-4147-A177-3AD203B41FA5}">
                      <a16:colId xmlns:a16="http://schemas.microsoft.com/office/drawing/2014/main" val="1852956168"/>
                    </a:ext>
                  </a:extLst>
                </a:gridCol>
              </a:tblGrid>
              <a:tr h="1193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83245887"/>
                  </a:ext>
                </a:extLst>
              </a:tr>
              <a:tr h="24955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Pre</a:t>
                      </a:r>
                      <a:r>
                        <a:rPr lang="ja-JP" sz="800" kern="100">
                          <a:effectLst/>
                        </a:rPr>
                        <a:t>２プ①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18:00-19:50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305304485"/>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Pre</a:t>
                      </a:r>
                      <a:r>
                        <a:rPr lang="ja-JP" sz="800" kern="100">
                          <a:effectLst/>
                        </a:rPr>
                        <a:t>２プ②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20</a:t>
                      </a:r>
                      <a:r>
                        <a:rPr lang="ja-JP" sz="900" kern="100">
                          <a:effectLst/>
                        </a:rPr>
                        <a:t>日</a:t>
                      </a:r>
                      <a:r>
                        <a:rPr lang="en-US" sz="900" kern="100">
                          <a:effectLst/>
                        </a:rPr>
                        <a:t>(</a:t>
                      </a:r>
                      <a:r>
                        <a:rPr lang="ja-JP" sz="900" kern="100">
                          <a:effectLst/>
                        </a:rPr>
                        <a:t>木</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21</a:t>
                      </a:r>
                      <a:r>
                        <a:rPr lang="ja-JP" sz="900" kern="100">
                          <a:effectLst/>
                        </a:rPr>
                        <a:t>日</a:t>
                      </a:r>
                      <a:r>
                        <a:rPr lang="en-US" sz="900" kern="100">
                          <a:effectLst/>
                        </a:rPr>
                        <a:t>(</a:t>
                      </a:r>
                      <a:r>
                        <a:rPr lang="ja-JP" sz="900" kern="100">
                          <a:effectLst/>
                        </a:rPr>
                        <a:t>金</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22</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16:00-17:50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70019836"/>
                  </a:ext>
                </a:extLst>
              </a:tr>
            </a:tbl>
          </a:graphicData>
        </a:graphic>
      </p:graphicFrame>
    </p:spTree>
    <p:extLst>
      <p:ext uri="{BB962C8B-B14F-4D97-AF65-F5344CB8AC3E}">
        <p14:creationId xmlns:p14="http://schemas.microsoft.com/office/powerpoint/2010/main" val="1912666099"/>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 Box 325"/>
          <p:cNvSpPr txBox="1">
            <a:spLocks noChangeArrowheads="1"/>
          </p:cNvSpPr>
          <p:nvPr/>
        </p:nvSpPr>
        <p:spPr bwMode="auto">
          <a:xfrm>
            <a:off x="825594" y="1387142"/>
            <a:ext cx="7492806" cy="125108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spcAft>
                <a:spcPts val="0"/>
              </a:spcAft>
            </a:pPr>
            <a:r>
              <a:rPr 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《学習内容》</a:t>
            </a:r>
            <a:endParaRPr lang="ja-JP" sz="11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日間の夏期</a:t>
            </a:r>
            <a:r>
              <a:rPr lang="ja-JP" altLang="en-US"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では毎回ライティング対策を行います。</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日間ごとに</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トピックを完成</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合計</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トピック</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英検合格にはライティングが鍵となりますので、ぜひ夏期</a:t>
            </a:r>
            <a:r>
              <a:rPr lang="ja-JP" altLang="en-US"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を通して、英検</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級のライティングの書き方をマスターしましょう。また、夏期・</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月のレッスンを通して、引き続き語彙力、長文読解、リスニングの対策もしていきます。この</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日間（夏期</a:t>
            </a:r>
            <a:r>
              <a:rPr lang="ja-JP" altLang="en-US"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ja-JP" altLang="en-US"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集中授業</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日間）で集中的に訓練して</a:t>
            </a:r>
            <a:r>
              <a:rPr lang="en-US"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月以降の英検に備えましょう！</a:t>
            </a:r>
          </a:p>
          <a:p>
            <a:pPr algn="just">
              <a:spcAft>
                <a:spcPts val="0"/>
              </a:spcAft>
            </a:pPr>
            <a:r>
              <a:rPr lang="en-US"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en-US"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25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正方形/長方形 19"/>
          <p:cNvSpPr/>
          <p:nvPr/>
        </p:nvSpPr>
        <p:spPr>
          <a:xfrm>
            <a:off x="2879639" y="1007711"/>
            <a:ext cx="3384715" cy="165007"/>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879639" y="249388"/>
            <a:ext cx="3384715" cy="923330"/>
          </a:xfrm>
          <a:prstGeom prst="rect">
            <a:avLst/>
          </a:prstGeom>
          <a:noFill/>
        </p:spPr>
        <p:txBody>
          <a:bodyPr wrap="square" rtlCol="0">
            <a:spAutoFit/>
          </a:bodyPr>
          <a:lstStyle/>
          <a:p>
            <a:r>
              <a:rPr kumimoji="1" lang="en-US" altLang="ja-JP" sz="5400" dirty="0">
                <a:solidFill>
                  <a:srgbClr val="0070C0"/>
                </a:solidFill>
                <a:latin typeface="HGS創英角ｺﾞｼｯｸUB" panose="020B0900000000000000" pitchFamily="50" charset="-128"/>
                <a:ea typeface="HGS創英角ｺﾞｼｯｸUB" panose="020B0900000000000000" pitchFamily="50" charset="-128"/>
              </a:rPr>
              <a:t>2</a:t>
            </a:r>
            <a:r>
              <a:rPr kumimoji="1" lang="ja-JP" altLang="en-US" sz="5400" dirty="0">
                <a:solidFill>
                  <a:srgbClr val="0070C0"/>
                </a:solidFill>
                <a:latin typeface="HGS創英角ｺﾞｼｯｸUB" panose="020B0900000000000000" pitchFamily="50" charset="-128"/>
                <a:ea typeface="HGS創英角ｺﾞｼｯｸUB" panose="020B0900000000000000" pitchFamily="50" charset="-128"/>
              </a:rPr>
              <a:t>級クラス</a:t>
            </a:r>
          </a:p>
        </p:txBody>
      </p:sp>
      <p:sp>
        <p:nvSpPr>
          <p:cNvPr id="21" name="正方形/長方形 20"/>
          <p:cNvSpPr/>
          <p:nvPr/>
        </p:nvSpPr>
        <p:spPr>
          <a:xfrm>
            <a:off x="1017414" y="2918228"/>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正方形/長方形 22"/>
          <p:cNvSpPr/>
          <p:nvPr/>
        </p:nvSpPr>
        <p:spPr>
          <a:xfrm>
            <a:off x="1017414" y="5078380"/>
            <a:ext cx="646331" cy="272190"/>
          </a:xfrm>
          <a:prstGeom prst="rect">
            <a:avLst/>
          </a:prstGeom>
        </p:spPr>
        <p:txBody>
          <a:bodyPr wrap="non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日時</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4" name="正方形/長方形 23"/>
          <p:cNvSpPr/>
          <p:nvPr/>
        </p:nvSpPr>
        <p:spPr>
          <a:xfrm>
            <a:off x="1017412" y="6589511"/>
            <a:ext cx="4370513"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月集中授業受講料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¥18,150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a:t>
            </a:r>
            <a:endPar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6" name="正方形/長方形 15"/>
          <p:cNvSpPr/>
          <p:nvPr/>
        </p:nvSpPr>
        <p:spPr>
          <a:xfrm>
            <a:off x="825594" y="2655631"/>
            <a:ext cx="5822428" cy="297517"/>
          </a:xfrm>
          <a:prstGeom prst="rect">
            <a:avLst/>
          </a:prstGeom>
        </p:spPr>
        <p:txBody>
          <a:bodyPr wrap="none">
            <a:spAutoFit/>
          </a:bodyPr>
          <a:lstStyle/>
          <a:p>
            <a:pPr lvl="0">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講習会スケジュール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7" name="正方形/長方形 16"/>
          <p:cNvSpPr/>
          <p:nvPr/>
        </p:nvSpPr>
        <p:spPr>
          <a:xfrm>
            <a:off x="825594" y="4819513"/>
            <a:ext cx="8149730" cy="477375"/>
          </a:xfrm>
          <a:prstGeom prst="rect">
            <a:avLst/>
          </a:prstGeom>
        </p:spPr>
        <p:txBody>
          <a:bodyPr wrap="square">
            <a:spAutoFit/>
          </a:bodyPr>
          <a:lstStyle/>
          <a:p>
            <a:pPr>
              <a:lnSpc>
                <a:spcPts val="1600"/>
              </a:lnSpc>
            </a:pP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８月集中授業</a:t>
            </a:r>
            <a:r>
              <a:rPr lang="ja-JP"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スケジュール</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外国人講師</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分）</a:t>
            </a: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nSpc>
                <a:spcPts val="1600"/>
              </a:lnSpc>
            </a:pPr>
            <a:endParaRPr lang="ja-JP"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4" name="正方形/長方形 13"/>
          <p:cNvSpPr/>
          <p:nvPr/>
        </p:nvSpPr>
        <p:spPr>
          <a:xfrm>
            <a:off x="1002898" y="4547755"/>
            <a:ext cx="7300988" cy="297517"/>
          </a:xfrm>
          <a:prstGeom prst="rect">
            <a:avLst/>
          </a:prstGeom>
        </p:spPr>
        <p:txBody>
          <a:bodyPr wrap="square">
            <a:spAutoFit/>
          </a:bodyPr>
          <a:lstStyle/>
          <a:p>
            <a:pPr lvl="0">
              <a:lnSpc>
                <a:spcPts val="1600"/>
              </a:lnSpc>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夏期講習会受講料　　６日間　</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¥25,300</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（税込み）　</a:t>
            </a:r>
            <a:r>
              <a:rPr lang="ja-JP" altLang="en-US"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サイエイ初めての方は</a:t>
            </a:r>
            <a:r>
              <a:rPr lang="en-US" altLang="ja-JP" sz="1200" b="1"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\12,650</a:t>
            </a:r>
          </a:p>
        </p:txBody>
      </p:sp>
      <p:graphicFrame>
        <p:nvGraphicFramePr>
          <p:cNvPr id="4" name="表 3"/>
          <p:cNvGraphicFramePr>
            <a:graphicFrameLocks noGrp="1"/>
          </p:cNvGraphicFramePr>
          <p:nvPr>
            <p:extLst>
              <p:ext uri="{D42A27DB-BD31-4B8C-83A1-F6EECF244321}">
                <p14:modId xmlns:p14="http://schemas.microsoft.com/office/powerpoint/2010/main" val="2036586210"/>
              </p:ext>
            </p:extLst>
          </p:nvPr>
        </p:nvGraphicFramePr>
        <p:xfrm>
          <a:off x="1017412" y="3186256"/>
          <a:ext cx="6879591" cy="952500"/>
        </p:xfrm>
        <a:graphic>
          <a:graphicData uri="http://schemas.openxmlformats.org/drawingml/2006/table">
            <a:tbl>
              <a:tblPr firstRow="1" firstCol="1" bandRow="1">
                <a:tableStyleId>{5C22544A-7EE6-4342-B048-85BDC9FD1C3A}</a:tableStyleId>
              </a:tblPr>
              <a:tblGrid>
                <a:gridCol w="765597">
                  <a:extLst>
                    <a:ext uri="{9D8B030D-6E8A-4147-A177-3AD203B41FA5}">
                      <a16:colId xmlns:a16="http://schemas.microsoft.com/office/drawing/2014/main" val="3162177626"/>
                    </a:ext>
                  </a:extLst>
                </a:gridCol>
                <a:gridCol w="629857">
                  <a:extLst>
                    <a:ext uri="{9D8B030D-6E8A-4147-A177-3AD203B41FA5}">
                      <a16:colId xmlns:a16="http://schemas.microsoft.com/office/drawing/2014/main" val="3490037336"/>
                    </a:ext>
                  </a:extLst>
                </a:gridCol>
                <a:gridCol w="714219">
                  <a:extLst>
                    <a:ext uri="{9D8B030D-6E8A-4147-A177-3AD203B41FA5}">
                      <a16:colId xmlns:a16="http://schemas.microsoft.com/office/drawing/2014/main" val="1397564493"/>
                    </a:ext>
                  </a:extLst>
                </a:gridCol>
                <a:gridCol w="713585">
                  <a:extLst>
                    <a:ext uri="{9D8B030D-6E8A-4147-A177-3AD203B41FA5}">
                      <a16:colId xmlns:a16="http://schemas.microsoft.com/office/drawing/2014/main" val="970935738"/>
                    </a:ext>
                  </a:extLst>
                </a:gridCol>
                <a:gridCol w="713585">
                  <a:extLst>
                    <a:ext uri="{9D8B030D-6E8A-4147-A177-3AD203B41FA5}">
                      <a16:colId xmlns:a16="http://schemas.microsoft.com/office/drawing/2014/main" val="3197927323"/>
                    </a:ext>
                  </a:extLst>
                </a:gridCol>
                <a:gridCol w="713585">
                  <a:extLst>
                    <a:ext uri="{9D8B030D-6E8A-4147-A177-3AD203B41FA5}">
                      <a16:colId xmlns:a16="http://schemas.microsoft.com/office/drawing/2014/main" val="1652779964"/>
                    </a:ext>
                  </a:extLst>
                </a:gridCol>
                <a:gridCol w="723099">
                  <a:extLst>
                    <a:ext uri="{9D8B030D-6E8A-4147-A177-3AD203B41FA5}">
                      <a16:colId xmlns:a16="http://schemas.microsoft.com/office/drawing/2014/main" val="1992646859"/>
                    </a:ext>
                  </a:extLst>
                </a:gridCol>
                <a:gridCol w="723099">
                  <a:extLst>
                    <a:ext uri="{9D8B030D-6E8A-4147-A177-3AD203B41FA5}">
                      <a16:colId xmlns:a16="http://schemas.microsoft.com/office/drawing/2014/main" val="1405990611"/>
                    </a:ext>
                  </a:extLst>
                </a:gridCol>
                <a:gridCol w="1182965">
                  <a:extLst>
                    <a:ext uri="{9D8B030D-6E8A-4147-A177-3AD203B41FA5}">
                      <a16:colId xmlns:a16="http://schemas.microsoft.com/office/drawing/2014/main" val="2483083461"/>
                    </a:ext>
                  </a:extLst>
                </a:gridCol>
              </a:tblGrid>
              <a:tr h="11049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9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100" kern="100">
                          <a:effectLst/>
                        </a:rPr>
                        <a:t>DAY6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202931785"/>
                  </a:ext>
                </a:extLst>
              </a:tr>
              <a:tr h="26289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STEP2</a:t>
                      </a:r>
                      <a:r>
                        <a:rPr lang="ja-JP" sz="11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1</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3</a:t>
                      </a:r>
                      <a:r>
                        <a:rPr lang="ja-JP" sz="700" kern="100">
                          <a:effectLst/>
                        </a:rPr>
                        <a:t>日</a:t>
                      </a:r>
                      <a:r>
                        <a:rPr lang="en-US" sz="700" kern="100">
                          <a:effectLst/>
                        </a:rPr>
                        <a:t>(</a:t>
                      </a:r>
                      <a:r>
                        <a:rPr lang="ja-JP" sz="700" kern="100">
                          <a:effectLst/>
                        </a:rPr>
                        <a:t>月</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4</a:t>
                      </a:r>
                      <a:r>
                        <a:rPr lang="ja-JP" sz="700" kern="100">
                          <a:effectLst/>
                        </a:rPr>
                        <a:t>日</a:t>
                      </a:r>
                      <a:r>
                        <a:rPr lang="en-US" sz="700" kern="100">
                          <a:effectLst/>
                        </a:rPr>
                        <a:t>(</a:t>
                      </a:r>
                      <a:r>
                        <a:rPr lang="ja-JP" sz="700" kern="100">
                          <a:effectLst/>
                        </a:rPr>
                        <a:t>火</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5</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8</a:t>
                      </a:r>
                      <a:r>
                        <a:rPr lang="ja-JP" sz="700" kern="100">
                          <a:effectLst/>
                        </a:rPr>
                        <a:t>月</a:t>
                      </a:r>
                      <a:r>
                        <a:rPr lang="en-US" sz="700" kern="100">
                          <a:effectLst/>
                        </a:rPr>
                        <a:t>6</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18:00-19:50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89959887"/>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STEP2</a:t>
                      </a:r>
                      <a:r>
                        <a:rPr lang="ja-JP" sz="11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31</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18:00-19:50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834128150"/>
                  </a:ext>
                </a:extLst>
              </a:tr>
              <a:tr h="26098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STEP2</a:t>
                      </a:r>
                      <a:r>
                        <a:rPr lang="ja-JP" sz="11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22</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24</a:t>
                      </a:r>
                      <a:r>
                        <a:rPr lang="ja-JP" sz="700" kern="100">
                          <a:effectLst/>
                        </a:rPr>
                        <a:t>日</a:t>
                      </a:r>
                      <a:r>
                        <a:rPr lang="en-US" sz="700" kern="100">
                          <a:effectLst/>
                        </a:rPr>
                        <a:t>(</a:t>
                      </a:r>
                      <a:r>
                        <a:rPr lang="ja-JP" sz="700" kern="100">
                          <a:effectLst/>
                        </a:rPr>
                        <a:t>金</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25</a:t>
                      </a:r>
                      <a:r>
                        <a:rPr lang="ja-JP" sz="700" kern="100">
                          <a:effectLst/>
                        </a:rPr>
                        <a:t>日</a:t>
                      </a:r>
                      <a:r>
                        <a:rPr lang="en-US" sz="700" kern="100">
                          <a:effectLst/>
                        </a:rPr>
                        <a:t>(</a:t>
                      </a:r>
                      <a:r>
                        <a:rPr lang="ja-JP" sz="700" kern="100">
                          <a:effectLst/>
                        </a:rPr>
                        <a:t>土</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26</a:t>
                      </a:r>
                      <a:r>
                        <a:rPr lang="ja-JP" sz="700" kern="100">
                          <a:effectLst/>
                        </a:rPr>
                        <a:t>日</a:t>
                      </a:r>
                      <a:r>
                        <a:rPr lang="en-US" sz="700" kern="100">
                          <a:effectLst/>
                        </a:rPr>
                        <a:t>(</a:t>
                      </a:r>
                      <a:r>
                        <a:rPr lang="ja-JP" sz="700" kern="100">
                          <a:effectLst/>
                        </a:rPr>
                        <a:t>日</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29</a:t>
                      </a:r>
                      <a:r>
                        <a:rPr lang="ja-JP" sz="700" kern="100">
                          <a:effectLst/>
                        </a:rPr>
                        <a:t>日</a:t>
                      </a:r>
                      <a:r>
                        <a:rPr lang="en-US" sz="700" kern="100">
                          <a:effectLst/>
                        </a:rPr>
                        <a:t>(</a:t>
                      </a:r>
                      <a:r>
                        <a:rPr lang="ja-JP" sz="700" kern="100">
                          <a:effectLst/>
                        </a:rPr>
                        <a:t>水</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700" kern="100">
                          <a:effectLst/>
                        </a:rPr>
                        <a:t>7</a:t>
                      </a:r>
                      <a:r>
                        <a:rPr lang="ja-JP" sz="700" kern="100">
                          <a:effectLst/>
                        </a:rPr>
                        <a:t>月</a:t>
                      </a:r>
                      <a:r>
                        <a:rPr lang="en-US" sz="700" kern="100">
                          <a:effectLst/>
                        </a:rPr>
                        <a:t>30</a:t>
                      </a:r>
                      <a:r>
                        <a:rPr lang="ja-JP" sz="700" kern="100">
                          <a:effectLst/>
                        </a:rPr>
                        <a:t>日</a:t>
                      </a:r>
                      <a:r>
                        <a:rPr lang="en-US" sz="700" kern="100">
                          <a:effectLst/>
                        </a:rPr>
                        <a:t>(</a:t>
                      </a:r>
                      <a:r>
                        <a:rPr lang="ja-JP" sz="700" kern="100">
                          <a:effectLst/>
                        </a:rPr>
                        <a:t>木</a:t>
                      </a:r>
                      <a:r>
                        <a:rPr lang="en-US" sz="7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16:00-17:50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121869092"/>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207709137"/>
              </p:ext>
            </p:extLst>
          </p:nvPr>
        </p:nvGraphicFramePr>
        <p:xfrm>
          <a:off x="1002898" y="5362917"/>
          <a:ext cx="6500495" cy="978535"/>
        </p:xfrm>
        <a:graphic>
          <a:graphicData uri="http://schemas.openxmlformats.org/drawingml/2006/table">
            <a:tbl>
              <a:tblPr firstRow="1" firstCol="1" bandRow="1">
                <a:tableStyleId>{5C22544A-7EE6-4342-B048-85BDC9FD1C3A}</a:tableStyleId>
              </a:tblPr>
              <a:tblGrid>
                <a:gridCol w="765810">
                  <a:extLst>
                    <a:ext uri="{9D8B030D-6E8A-4147-A177-3AD203B41FA5}">
                      <a16:colId xmlns:a16="http://schemas.microsoft.com/office/drawing/2014/main" val="1144154804"/>
                    </a:ext>
                  </a:extLst>
                </a:gridCol>
                <a:gridCol w="760730">
                  <a:extLst>
                    <a:ext uri="{9D8B030D-6E8A-4147-A177-3AD203B41FA5}">
                      <a16:colId xmlns:a16="http://schemas.microsoft.com/office/drawing/2014/main" val="4029536348"/>
                    </a:ext>
                  </a:extLst>
                </a:gridCol>
                <a:gridCol w="844550">
                  <a:extLst>
                    <a:ext uri="{9D8B030D-6E8A-4147-A177-3AD203B41FA5}">
                      <a16:colId xmlns:a16="http://schemas.microsoft.com/office/drawing/2014/main" val="2193833458"/>
                    </a:ext>
                  </a:extLst>
                </a:gridCol>
                <a:gridCol w="856615">
                  <a:extLst>
                    <a:ext uri="{9D8B030D-6E8A-4147-A177-3AD203B41FA5}">
                      <a16:colId xmlns:a16="http://schemas.microsoft.com/office/drawing/2014/main" val="558403196"/>
                    </a:ext>
                  </a:extLst>
                </a:gridCol>
                <a:gridCol w="855980">
                  <a:extLst>
                    <a:ext uri="{9D8B030D-6E8A-4147-A177-3AD203B41FA5}">
                      <a16:colId xmlns:a16="http://schemas.microsoft.com/office/drawing/2014/main" val="2102956752"/>
                    </a:ext>
                  </a:extLst>
                </a:gridCol>
                <a:gridCol w="851535">
                  <a:extLst>
                    <a:ext uri="{9D8B030D-6E8A-4147-A177-3AD203B41FA5}">
                      <a16:colId xmlns:a16="http://schemas.microsoft.com/office/drawing/2014/main" val="1629397969"/>
                    </a:ext>
                  </a:extLst>
                </a:gridCol>
                <a:gridCol w="1565275">
                  <a:extLst>
                    <a:ext uri="{9D8B030D-6E8A-4147-A177-3AD203B41FA5}">
                      <a16:colId xmlns:a16="http://schemas.microsoft.com/office/drawing/2014/main" val="1443696958"/>
                    </a:ext>
                  </a:extLst>
                </a:gridCol>
              </a:tblGrid>
              <a:tr h="119380">
                <a:tc>
                  <a:txBody>
                    <a:bodyPr/>
                    <a:lstStyle/>
                    <a:p>
                      <a:pPr algn="ctr">
                        <a:spcAft>
                          <a:spcPts val="0"/>
                        </a:spcAft>
                      </a:pPr>
                      <a:r>
                        <a:rPr lang="en-US" sz="1100" kern="100">
                          <a:effectLst/>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クラス名</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DAY 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100" kern="100">
                          <a:effectLst/>
                        </a:rPr>
                        <a:t>時間</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443931614"/>
                  </a:ext>
                </a:extLst>
              </a:tr>
              <a:tr h="249555">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STEP2</a:t>
                      </a:r>
                      <a:r>
                        <a:rPr lang="ja-JP" sz="1100" kern="100">
                          <a:effectLst/>
                        </a:rPr>
                        <a:t>①</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19</a:t>
                      </a:r>
                      <a:r>
                        <a:rPr lang="ja-JP" sz="800" kern="100">
                          <a:effectLst/>
                        </a:rPr>
                        <a:t>日</a:t>
                      </a:r>
                      <a:r>
                        <a:rPr lang="en-US" sz="800" kern="100">
                          <a:effectLst/>
                        </a:rPr>
                        <a:t>(</a:t>
                      </a:r>
                      <a:r>
                        <a:rPr lang="ja-JP" sz="800" kern="100">
                          <a:effectLst/>
                        </a:rPr>
                        <a:t>水</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20</a:t>
                      </a:r>
                      <a:r>
                        <a:rPr lang="ja-JP" sz="800" kern="100">
                          <a:effectLst/>
                        </a:rPr>
                        <a:t>日</a:t>
                      </a:r>
                      <a:r>
                        <a:rPr lang="en-US" sz="800" kern="100">
                          <a:effectLst/>
                        </a:rPr>
                        <a:t>(</a:t>
                      </a:r>
                      <a:r>
                        <a:rPr lang="ja-JP" sz="800" kern="100">
                          <a:effectLst/>
                        </a:rPr>
                        <a:t>木</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21</a:t>
                      </a:r>
                      <a:r>
                        <a:rPr lang="ja-JP" sz="800" kern="100">
                          <a:effectLst/>
                        </a:rPr>
                        <a:t>日</a:t>
                      </a:r>
                      <a:r>
                        <a:rPr lang="en-US" sz="800" kern="100">
                          <a:effectLst/>
                        </a:rPr>
                        <a:t>(</a:t>
                      </a:r>
                      <a:r>
                        <a:rPr lang="ja-JP" sz="800" kern="100">
                          <a:effectLst/>
                        </a:rPr>
                        <a:t>金</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800" kern="100">
                          <a:effectLst/>
                        </a:rPr>
                        <a:t>8</a:t>
                      </a:r>
                      <a:r>
                        <a:rPr lang="ja-JP" sz="800" kern="100">
                          <a:effectLst/>
                        </a:rPr>
                        <a:t>月</a:t>
                      </a:r>
                      <a:r>
                        <a:rPr lang="en-US" sz="800" kern="100">
                          <a:effectLst/>
                        </a:rPr>
                        <a:t>28</a:t>
                      </a:r>
                      <a:r>
                        <a:rPr lang="ja-JP" sz="800" kern="100">
                          <a:effectLst/>
                        </a:rPr>
                        <a:t>日</a:t>
                      </a:r>
                      <a:r>
                        <a:rPr lang="en-US" sz="800" kern="100">
                          <a:effectLst/>
                        </a:rPr>
                        <a:t>(</a:t>
                      </a:r>
                      <a:r>
                        <a:rPr lang="ja-JP" sz="800" kern="100">
                          <a:effectLst/>
                        </a:rPr>
                        <a:t>金</a:t>
                      </a:r>
                      <a:r>
                        <a:rPr lang="en-US" sz="8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19:00-20:50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221512195"/>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STEP2</a:t>
                      </a:r>
                      <a:r>
                        <a:rPr lang="ja-JP" sz="1100" kern="100">
                          <a:effectLst/>
                        </a:rPr>
                        <a:t>②</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19</a:t>
                      </a:r>
                      <a:r>
                        <a:rPr lang="ja-JP" sz="900" kern="100">
                          <a:effectLst/>
                        </a:rPr>
                        <a:t>日</a:t>
                      </a:r>
                      <a:r>
                        <a:rPr lang="en-US" sz="900" kern="100">
                          <a:effectLst/>
                        </a:rPr>
                        <a:t>(</a:t>
                      </a:r>
                      <a:r>
                        <a:rPr lang="ja-JP" sz="900" kern="100">
                          <a:effectLst/>
                        </a:rPr>
                        <a:t>水</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18:00-19:50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246526750"/>
                  </a:ext>
                </a:extLst>
              </a:tr>
              <a:tr h="280670">
                <a:tc>
                  <a:txBody>
                    <a:bodyPr/>
                    <a:lstStyle/>
                    <a:p>
                      <a:pPr algn="ctr">
                        <a:spcAft>
                          <a:spcPts val="0"/>
                        </a:spcAft>
                      </a:pPr>
                      <a:endParaRPr lang="en-US"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100" kern="100">
                          <a:effectLst/>
                        </a:rPr>
                        <a:t>STEP2</a:t>
                      </a:r>
                      <a:r>
                        <a:rPr lang="ja-JP" sz="1100" kern="100">
                          <a:effectLst/>
                        </a:rPr>
                        <a:t>③</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8</a:t>
                      </a:r>
                      <a:r>
                        <a:rPr lang="ja-JP" sz="900" kern="100">
                          <a:effectLst/>
                        </a:rPr>
                        <a:t>日</a:t>
                      </a:r>
                      <a:r>
                        <a:rPr lang="en-US" sz="900" kern="100">
                          <a:effectLst/>
                        </a:rPr>
                        <a:t>(</a:t>
                      </a:r>
                      <a:r>
                        <a:rPr lang="ja-JP" sz="900" kern="100">
                          <a:effectLst/>
                        </a:rPr>
                        <a:t>土</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9</a:t>
                      </a:r>
                      <a:r>
                        <a:rPr lang="ja-JP" sz="900" kern="100">
                          <a:effectLst/>
                        </a:rPr>
                        <a:t>日</a:t>
                      </a:r>
                      <a:r>
                        <a:rPr lang="en-US" sz="900" kern="100">
                          <a:effectLst/>
                        </a:rPr>
                        <a:t>(</a:t>
                      </a:r>
                      <a:r>
                        <a:rPr lang="ja-JP" sz="900" kern="100">
                          <a:effectLst/>
                        </a:rPr>
                        <a:t>日</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10</a:t>
                      </a:r>
                      <a:r>
                        <a:rPr lang="ja-JP" sz="900" kern="100">
                          <a:effectLst/>
                        </a:rPr>
                        <a:t>日</a:t>
                      </a:r>
                      <a:r>
                        <a:rPr lang="en-US" sz="900" kern="100">
                          <a:effectLst/>
                        </a:rPr>
                        <a:t>(</a:t>
                      </a:r>
                      <a:r>
                        <a:rPr lang="ja-JP" sz="900" kern="100">
                          <a:effectLst/>
                        </a:rPr>
                        <a:t>月</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a:effectLst/>
                        </a:rPr>
                        <a:t>8</a:t>
                      </a:r>
                      <a:r>
                        <a:rPr lang="ja-JP" sz="900" kern="100">
                          <a:effectLst/>
                        </a:rPr>
                        <a:t>月</a:t>
                      </a:r>
                      <a:r>
                        <a:rPr lang="en-US" sz="900" kern="100">
                          <a:effectLst/>
                        </a:rPr>
                        <a:t>11</a:t>
                      </a:r>
                      <a:r>
                        <a:rPr lang="ja-JP" sz="900" kern="100">
                          <a:effectLst/>
                        </a:rPr>
                        <a:t>日</a:t>
                      </a:r>
                      <a:r>
                        <a:rPr lang="en-US" sz="900" kern="100">
                          <a:effectLst/>
                        </a:rPr>
                        <a:t>(</a:t>
                      </a:r>
                      <a:r>
                        <a:rPr lang="ja-JP" sz="900" kern="100">
                          <a:effectLst/>
                        </a:rPr>
                        <a:t>火</a:t>
                      </a:r>
                      <a:r>
                        <a:rPr lang="en-US" sz="90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900" kern="100" dirty="0">
                          <a:effectLst/>
                        </a:rPr>
                        <a:t>16:00-17:50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61159665"/>
                  </a:ext>
                </a:extLst>
              </a:tr>
            </a:tbl>
          </a:graphicData>
        </a:graphic>
      </p:graphicFrame>
    </p:spTree>
    <p:extLst>
      <p:ext uri="{BB962C8B-B14F-4D97-AF65-F5344CB8AC3E}">
        <p14:creationId xmlns:p14="http://schemas.microsoft.com/office/powerpoint/2010/main" val="1325709259"/>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771</TotalTime>
  <Words>4753</Words>
  <Application>Microsoft Office PowerPoint</Application>
  <PresentationFormat>画面に合わせる (4:3)</PresentationFormat>
  <Paragraphs>750</Paragraphs>
  <Slides>11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11</vt:i4>
      </vt:variant>
    </vt:vector>
  </HeadingPairs>
  <TitlesOfParts>
    <vt:vector size="23" baseType="lpstr">
      <vt:lpstr>Arial Unicode MS</vt:lpstr>
      <vt:lpstr>HGS創英角ｺﾞｼｯｸUB</vt:lpstr>
      <vt:lpstr>HG丸ｺﾞｼｯｸM-PRO</vt:lpstr>
      <vt:lpstr>ＭＳ 明朝</vt:lpstr>
      <vt:lpstr>游ゴシック</vt:lpstr>
      <vt:lpstr>游ゴシック Light</vt:lpstr>
      <vt:lpstr>Arial</vt:lpstr>
      <vt:lpstr>Calibri</vt:lpstr>
      <vt:lpstr>Calibri Light</vt:lpstr>
      <vt:lpstr>Century</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saiei</dc:creator>
  <cp:lastModifiedBy>saiei-infra</cp:lastModifiedBy>
  <cp:revision>62</cp:revision>
  <cp:lastPrinted>2024-05-18T10:57:54Z</cp:lastPrinted>
  <dcterms:created xsi:type="dcterms:W3CDTF">2021-06-07T10:05:24Z</dcterms:created>
  <dcterms:modified xsi:type="dcterms:W3CDTF">2026-05-28T11:03:58Z</dcterms:modified>
</cp:coreProperties>
</file>